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16" r:id="rId1"/>
  </p:sldMasterIdLst>
  <p:notesMasterIdLst>
    <p:notesMasterId r:id="rId21"/>
  </p:notesMasterIdLst>
  <p:sldIdLst>
    <p:sldId id="422" r:id="rId2"/>
    <p:sldId id="424" r:id="rId3"/>
    <p:sldId id="425" r:id="rId4"/>
    <p:sldId id="519" r:id="rId5"/>
    <p:sldId id="518" r:id="rId6"/>
    <p:sldId id="426" r:id="rId7"/>
    <p:sldId id="427" r:id="rId8"/>
    <p:sldId id="428" r:id="rId9"/>
    <p:sldId id="520" r:id="rId10"/>
    <p:sldId id="497" r:id="rId11"/>
    <p:sldId id="509" r:id="rId12"/>
    <p:sldId id="517" r:id="rId13"/>
    <p:sldId id="510" r:id="rId14"/>
    <p:sldId id="430" r:id="rId15"/>
    <p:sldId id="511" r:id="rId16"/>
    <p:sldId id="434" r:id="rId17"/>
    <p:sldId id="449" r:id="rId18"/>
    <p:sldId id="435" r:id="rId19"/>
    <p:sldId id="432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EAEA"/>
    <a:srgbClr val="000000"/>
    <a:srgbClr val="70AD47"/>
    <a:srgbClr val="632121"/>
    <a:srgbClr val="5B9BD5"/>
    <a:srgbClr val="41719C"/>
    <a:srgbClr val="972F2F"/>
    <a:srgbClr val="E2F0D9"/>
    <a:srgbClr val="CA9CDE"/>
    <a:srgbClr val="BA72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595" autoAdjust="0"/>
    <p:restoredTop sz="93333" autoAdjust="0"/>
  </p:normalViewPr>
  <p:slideViewPr>
    <p:cSldViewPr snapToGrid="0">
      <p:cViewPr varScale="1">
        <p:scale>
          <a:sx n="107" d="100"/>
          <a:sy n="107" d="100"/>
        </p:scale>
        <p:origin x="774" y="7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46236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8E6DA7-3905-4B1A-B71A-E3AB46830B98}" type="datetimeFigureOut">
              <a:rPr lang="en-US" smtClean="0"/>
              <a:t>2022-09-19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09B8F3-B779-4CB8-BD1E-CFB4421087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9069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09B8F3-B779-4CB8-BD1E-CFB44210876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3697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09B8F3-B779-4CB8-BD1E-CFB44210876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5565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jpe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470019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414890" y="0"/>
            <a:ext cx="8777111" cy="6858000"/>
          </a:xfrm>
          <a:prstGeom prst="rect">
            <a:avLst/>
          </a:prstGeom>
          <a:gradFill flip="none" rotWithShape="1">
            <a:gsLst>
              <a:gs pos="0">
                <a:srgbClr val="972F2F">
                  <a:alpha val="0"/>
                </a:srgbClr>
              </a:gs>
              <a:gs pos="65000">
                <a:srgbClr val="632121"/>
              </a:gs>
              <a:gs pos="100000">
                <a:srgbClr val="63212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>
              <a:solidFill>
                <a:prstClr val="white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0D0304"/>
              </a:clrFrom>
              <a:clrTo>
                <a:srgbClr val="0D0304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" t="15463" r="14261" b="45510"/>
          <a:stretch/>
        </p:blipFill>
        <p:spPr>
          <a:xfrm rot="6240152" flipH="1">
            <a:off x="-470297" y="3078564"/>
            <a:ext cx="5137229" cy="346211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63333" y="1705610"/>
            <a:ext cx="9144000" cy="2148656"/>
          </a:xfrm>
        </p:spPr>
        <p:txBody>
          <a:bodyPr anchor="b"/>
          <a:lstStyle>
            <a:lvl1pPr algn="r">
              <a:defRPr sz="5400" b="1">
                <a:solidFill>
                  <a:schemeClr val="bg1"/>
                </a:solidFill>
                <a:effectLst>
                  <a:glow rad="139700">
                    <a:srgbClr val="632121">
                      <a:alpha val="50000"/>
                    </a:srgbClr>
                  </a:glo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963333" y="3957630"/>
            <a:ext cx="9144000" cy="1359428"/>
          </a:xfrm>
        </p:spPr>
        <p:txBody>
          <a:bodyPr>
            <a:normAutofit/>
          </a:bodyPr>
          <a:lstStyle>
            <a:lvl1pPr marL="0" indent="0" algn="r">
              <a:buNone/>
              <a:defRPr sz="2520" b="0">
                <a:solidFill>
                  <a:schemeClr val="bg1"/>
                </a:solidFill>
              </a:defRPr>
            </a:lvl1pPr>
            <a:lvl2pPr marL="411480" indent="0" algn="ctr">
              <a:buNone/>
              <a:defRPr sz="1800"/>
            </a:lvl2pPr>
            <a:lvl3pPr marL="822960" indent="0" algn="ctr">
              <a:buNone/>
              <a:defRPr sz="1620"/>
            </a:lvl3pPr>
            <a:lvl4pPr marL="1234440" indent="0" algn="ctr">
              <a:buNone/>
              <a:defRPr sz="1440"/>
            </a:lvl4pPr>
            <a:lvl5pPr marL="1645920" indent="0" algn="ctr">
              <a:buNone/>
              <a:defRPr sz="1440"/>
            </a:lvl5pPr>
            <a:lvl6pPr marL="2057400" indent="0" algn="ctr">
              <a:buNone/>
              <a:defRPr sz="1440"/>
            </a:lvl6pPr>
            <a:lvl7pPr marL="2468880" indent="0" algn="ctr">
              <a:buNone/>
              <a:defRPr sz="1440"/>
            </a:lvl7pPr>
            <a:lvl8pPr marL="2880360" indent="0" algn="ctr">
              <a:buNone/>
              <a:defRPr sz="1440"/>
            </a:lvl8pPr>
            <a:lvl9pPr marL="3291840" indent="0" algn="ctr">
              <a:buNone/>
              <a:defRPr sz="144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364133" y="5720907"/>
            <a:ext cx="2743200" cy="365125"/>
          </a:xfr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40783BE6-A1FB-480D-AD69-5A8A8560BA7D}" type="datetime1">
              <a:rPr lang="en-US" smtClean="0">
                <a:solidFill>
                  <a:prstClr val="white"/>
                </a:solidFill>
              </a:rPr>
              <a:t>2022-09-19</a:t>
            </a:fld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print">
            <a:clrChange>
              <a:clrFrom>
                <a:srgbClr val="000002"/>
              </a:clrFrom>
              <a:clrTo>
                <a:srgbClr val="000002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50" y="288758"/>
            <a:ext cx="3887133" cy="1609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0069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145FCB1-687A-4E08-9974-9880750AD431}" type="datetime1">
              <a:rPr lang="en-US" smtClean="0">
                <a:solidFill>
                  <a:prstClr val="white"/>
                </a:solidFill>
              </a:rPr>
              <a:t>2022-09-19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A21013D-64EE-0245-BF3F-FC711581C302}" type="slidenum">
              <a:rPr lang="en-US" smtClean="0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29787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64264C3-C482-427D-9411-875255293EC8}" type="datetime1">
              <a:rPr lang="en-US" smtClean="0">
                <a:solidFill>
                  <a:prstClr val="white"/>
                </a:solidFill>
              </a:rPr>
              <a:t>2022-09-19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E6DE612-51F5-9B48-88E8-9AC628650B7C}" type="slidenum">
              <a:rPr lang="en-US" smtClean="0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58821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41295"/>
            <a:ext cx="12192000" cy="681670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/>
          <a:srcRect t="38415"/>
          <a:stretch/>
        </p:blipFill>
        <p:spPr>
          <a:xfrm>
            <a:off x="3993223" y="3504762"/>
            <a:ext cx="4712974" cy="4872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print">
            <a:clrChange>
              <a:clrFrom>
                <a:srgbClr val="000002"/>
              </a:clrFrom>
              <a:clrTo>
                <a:srgbClr val="000002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5490" y="1627771"/>
            <a:ext cx="4399450" cy="1821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6140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-2823" y="6356350"/>
            <a:ext cx="12192000" cy="501650"/>
          </a:xfrm>
          <a:prstGeom prst="rect">
            <a:avLst/>
          </a:prstGeom>
          <a:solidFill>
            <a:srgbClr val="63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>
              <a:solidFill>
                <a:prstClr val="white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12192000" cy="874889"/>
          </a:xfrm>
          <a:prstGeom prst="rect">
            <a:avLst/>
          </a:prstGeom>
          <a:solidFill>
            <a:srgbClr val="63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890" y="118535"/>
            <a:ext cx="9945511" cy="68862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889" y="993424"/>
            <a:ext cx="11960579" cy="52951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2408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259D5A64-EFDC-4C7D-B168-C1FFFFA4D6FD}" type="datetime1">
              <a:rPr lang="en-US" smtClean="0">
                <a:solidFill>
                  <a:prstClr val="white"/>
                </a:solidFill>
              </a:rPr>
              <a:t>2022-09-19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424080"/>
            <a:ext cx="4114800" cy="365125"/>
          </a:xfrm>
        </p:spPr>
        <p:txBody>
          <a:bodyPr/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42408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9B7F170-1334-794B-80B1-1329410A83E4}" type="slidenum">
              <a:rPr lang="en-US" smtClean="0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clrChange>
              <a:clrFrom>
                <a:srgbClr val="000002"/>
              </a:clrFrom>
              <a:clrTo>
                <a:srgbClr val="000002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1255" y="156307"/>
            <a:ext cx="3265396" cy="613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3005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0294620" cy="685500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414890" y="0"/>
            <a:ext cx="8777111" cy="6858000"/>
          </a:xfrm>
          <a:prstGeom prst="rect">
            <a:avLst/>
          </a:prstGeom>
          <a:gradFill flip="none" rotWithShape="1">
            <a:gsLst>
              <a:gs pos="0">
                <a:srgbClr val="972F2F">
                  <a:alpha val="0"/>
                </a:srgbClr>
              </a:gs>
              <a:gs pos="65000">
                <a:srgbClr val="632121"/>
              </a:gs>
              <a:gs pos="100000">
                <a:srgbClr val="63212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>
              <a:solidFill>
                <a:prstClr val="white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0" y="4562475"/>
            <a:ext cx="12192000" cy="2295526"/>
          </a:xfrm>
          <a:prstGeom prst="rect">
            <a:avLst/>
          </a:prstGeom>
          <a:solidFill>
            <a:srgbClr val="63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>
              <a:solidFill>
                <a:prstClr val="white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0" y="0"/>
            <a:ext cx="12192000" cy="4559482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>
              <a:solidFill>
                <a:prstClr val="white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26943" y="1137749"/>
            <a:ext cx="3552191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60" i="1" dirty="0">
                <a:solidFill>
                  <a:prstClr val="black"/>
                </a:solidFill>
              </a:rPr>
              <a:t>Institute for Critical Technology ad Applied Science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biLevel thresh="75000"/>
          </a:blip>
          <a:stretch>
            <a:fillRect/>
          </a:stretch>
        </p:blipFill>
        <p:spPr>
          <a:xfrm>
            <a:off x="5144545" y="177119"/>
            <a:ext cx="6928727" cy="1163218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 flipH="1">
            <a:off x="5017904" y="299148"/>
            <a:ext cx="5645" cy="77329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160">
                <a:solidFill>
                  <a:schemeClr val="bg1"/>
                </a:solidFill>
              </a:defRPr>
            </a:lvl1pPr>
            <a:lvl2pPr marL="41148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822960" indent="0">
              <a:buNone/>
              <a:defRPr sz="1620">
                <a:solidFill>
                  <a:schemeClr val="tx1">
                    <a:tint val="75000"/>
                  </a:schemeClr>
                </a:solidFill>
              </a:defRPr>
            </a:lvl3pPr>
            <a:lvl4pPr marL="1234440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4pPr>
            <a:lvl5pPr marL="1645920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5pPr>
            <a:lvl6pPr marL="2057400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6pPr>
            <a:lvl7pPr marL="2468880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7pPr>
            <a:lvl8pPr marL="2880360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8pPr>
            <a:lvl9pPr marL="3291840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6B142FE-7EAC-4FF8-A0AF-35AB0D79DB64}" type="datetime1">
              <a:rPr lang="en-US" smtClean="0">
                <a:solidFill>
                  <a:prstClr val="white"/>
                </a:solidFill>
              </a:rPr>
              <a:t>2022-09-19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C6F847C-A18C-814B-9DB1-CF2832762D43}" type="slidenum">
              <a:rPr lang="en-US" smtClean="0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4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8268" y="105876"/>
            <a:ext cx="2289048" cy="947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6684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889" y="974221"/>
            <a:ext cx="5906911" cy="52027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974221"/>
            <a:ext cx="5894462" cy="52027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12889" y="6429726"/>
            <a:ext cx="3468511" cy="365125"/>
          </a:xfrm>
        </p:spPr>
        <p:txBody>
          <a:bodyPr/>
          <a:lstStyle/>
          <a:p>
            <a:pPr>
              <a:defRPr/>
            </a:pPr>
            <a:fld id="{FA4185EA-272C-4D78-9505-FC52B5C98A99}" type="datetime1">
              <a:rPr lang="en-US" smtClean="0">
                <a:solidFill>
                  <a:prstClr val="white"/>
                </a:solidFill>
              </a:rPr>
              <a:t>2022-09-19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429726"/>
            <a:ext cx="3456062" cy="365125"/>
          </a:xfrm>
        </p:spPr>
        <p:txBody>
          <a:bodyPr/>
          <a:lstStyle/>
          <a:p>
            <a:pPr>
              <a:defRPr/>
            </a:pPr>
            <a:fld id="{8668D190-BF31-AD4D-B938-17B344DE9CAB}" type="slidenum">
              <a:rPr lang="en-US" smtClean="0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9915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722" y="60326"/>
            <a:ext cx="9952391" cy="76376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722" y="969964"/>
            <a:ext cx="5902855" cy="486304"/>
          </a:xfrm>
          <a:solidFill>
            <a:schemeClr val="bg1">
              <a:lumMod val="75000"/>
            </a:schemeClr>
          </a:solidFill>
        </p:spPr>
        <p:txBody>
          <a:bodyPr anchor="ctr"/>
          <a:lstStyle>
            <a:lvl1pPr marL="0" indent="0" algn="ctr">
              <a:buNone/>
              <a:defRPr sz="2160" b="1"/>
            </a:lvl1pPr>
            <a:lvl2pPr marL="411480" indent="0">
              <a:buNone/>
              <a:defRPr sz="1800" b="1"/>
            </a:lvl2pPr>
            <a:lvl3pPr marL="822960" indent="0">
              <a:buNone/>
              <a:defRPr sz="1620" b="1"/>
            </a:lvl3pPr>
            <a:lvl4pPr marL="1234440" indent="0">
              <a:buNone/>
              <a:defRPr sz="1440" b="1"/>
            </a:lvl4pPr>
            <a:lvl5pPr marL="1645920" indent="0">
              <a:buNone/>
              <a:defRPr sz="1440" b="1"/>
            </a:lvl5pPr>
            <a:lvl6pPr marL="2057400" indent="0">
              <a:buNone/>
              <a:defRPr sz="1440" b="1"/>
            </a:lvl6pPr>
            <a:lvl7pPr marL="2468880" indent="0">
              <a:buNone/>
              <a:defRPr sz="1440" b="1"/>
            </a:lvl7pPr>
            <a:lvl8pPr marL="2880360" indent="0">
              <a:buNone/>
              <a:defRPr sz="1440" b="1"/>
            </a:lvl8pPr>
            <a:lvl9pPr marL="3291840" indent="0">
              <a:buNone/>
              <a:defRPr sz="144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4722" y="1589794"/>
            <a:ext cx="5902855" cy="45998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0612" y="969964"/>
            <a:ext cx="5925432" cy="486304"/>
          </a:xfrm>
          <a:solidFill>
            <a:schemeClr val="bg1">
              <a:lumMod val="75000"/>
            </a:schemeClr>
          </a:solidFill>
        </p:spPr>
        <p:txBody>
          <a:bodyPr anchor="ctr"/>
          <a:lstStyle>
            <a:lvl1pPr marL="0" indent="0" algn="ctr">
              <a:buNone/>
              <a:defRPr sz="2160" b="1"/>
            </a:lvl1pPr>
            <a:lvl2pPr marL="411480" indent="0">
              <a:buNone/>
              <a:defRPr sz="1800" b="1"/>
            </a:lvl2pPr>
            <a:lvl3pPr marL="822960" indent="0">
              <a:buNone/>
              <a:defRPr sz="1620" b="1"/>
            </a:lvl3pPr>
            <a:lvl4pPr marL="1234440" indent="0">
              <a:buNone/>
              <a:defRPr sz="1440" b="1"/>
            </a:lvl4pPr>
            <a:lvl5pPr marL="1645920" indent="0">
              <a:buNone/>
              <a:defRPr sz="1440" b="1"/>
            </a:lvl5pPr>
            <a:lvl6pPr marL="2057400" indent="0">
              <a:buNone/>
              <a:defRPr sz="1440" b="1"/>
            </a:lvl6pPr>
            <a:lvl7pPr marL="2468880" indent="0">
              <a:buNone/>
              <a:defRPr sz="1440" b="1"/>
            </a:lvl7pPr>
            <a:lvl8pPr marL="2880360" indent="0">
              <a:buNone/>
              <a:defRPr sz="1440" b="1"/>
            </a:lvl8pPr>
            <a:lvl9pPr marL="3291840" indent="0">
              <a:buNone/>
              <a:defRPr sz="144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1589794"/>
            <a:ext cx="5925432" cy="45998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641085E-FB77-48CF-BDB2-7A0A95496ED2}" type="datetime1">
              <a:rPr lang="en-US" smtClean="0">
                <a:solidFill>
                  <a:prstClr val="white"/>
                </a:solidFill>
              </a:rPr>
              <a:t>2022-09-19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5E61A5-93F0-6E49-94E5-B0C1305B8FE9}" type="slidenum">
              <a:rPr lang="en-US" smtClean="0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79319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FF33D98-4AD6-4187-B1C1-82EFC69E3F45}" type="datetime1">
              <a:rPr lang="en-US" smtClean="0">
                <a:solidFill>
                  <a:prstClr val="white"/>
                </a:solidFill>
              </a:rPr>
              <a:t>2022-09-19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2BFDE22-7317-8740-822F-F551DA455CB6}" type="slidenum">
              <a:rPr lang="en-US" smtClean="0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07405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B997D46-792E-43E4-A72F-43C17D41438E}" type="datetime1">
              <a:rPr lang="en-US" smtClean="0">
                <a:solidFill>
                  <a:prstClr val="white"/>
                </a:solidFill>
              </a:rPr>
              <a:t>2022-09-19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0D0C1FE-08D9-BB46-9AF1-BA9D4942D9BE}" type="slidenum">
              <a:rPr lang="en-US" smtClean="0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19956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88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2880"/>
            </a:lvl1pPr>
            <a:lvl2pPr>
              <a:defRPr sz="2520"/>
            </a:lvl2pPr>
            <a:lvl3pPr>
              <a:defRPr sz="216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440"/>
            </a:lvl1pPr>
            <a:lvl2pPr marL="411480" indent="0">
              <a:buNone/>
              <a:defRPr sz="1260"/>
            </a:lvl2pPr>
            <a:lvl3pPr marL="822960" indent="0">
              <a:buNone/>
              <a:defRPr sz="1080"/>
            </a:lvl3pPr>
            <a:lvl4pPr marL="1234440" indent="0">
              <a:buNone/>
              <a:defRPr sz="900"/>
            </a:lvl4pPr>
            <a:lvl5pPr marL="1645920" indent="0">
              <a:buNone/>
              <a:defRPr sz="900"/>
            </a:lvl5pPr>
            <a:lvl6pPr marL="2057400" indent="0">
              <a:buNone/>
              <a:defRPr sz="900"/>
            </a:lvl6pPr>
            <a:lvl7pPr marL="2468880" indent="0">
              <a:buNone/>
              <a:defRPr sz="900"/>
            </a:lvl7pPr>
            <a:lvl8pPr marL="2880360" indent="0">
              <a:buNone/>
              <a:defRPr sz="900"/>
            </a:lvl8pPr>
            <a:lvl9pPr marL="329184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E5F7536-464D-409B-ABED-C301CA2A89D5}" type="datetime1">
              <a:rPr lang="en-US" smtClean="0">
                <a:solidFill>
                  <a:prstClr val="white"/>
                </a:solidFill>
              </a:rPr>
              <a:t>2022-09-19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03F1E9B-0FB6-0B42-9F55-D08AA0836BB5}" type="slidenum">
              <a:rPr lang="en-US" smtClean="0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A5A5A5">
                  <a:shade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79215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88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 marL="0" indent="0">
              <a:buNone/>
              <a:defRPr sz="2880"/>
            </a:lvl1pPr>
            <a:lvl2pPr marL="411480" indent="0">
              <a:buNone/>
              <a:defRPr sz="2520"/>
            </a:lvl2pPr>
            <a:lvl3pPr marL="822960" indent="0">
              <a:buNone/>
              <a:defRPr sz="2160"/>
            </a:lvl3pPr>
            <a:lvl4pPr marL="1234440" indent="0">
              <a:buNone/>
              <a:defRPr sz="1800"/>
            </a:lvl4pPr>
            <a:lvl5pPr marL="1645920" indent="0">
              <a:buNone/>
              <a:defRPr sz="1800"/>
            </a:lvl5pPr>
            <a:lvl6pPr marL="2057400" indent="0">
              <a:buNone/>
              <a:defRPr sz="1800"/>
            </a:lvl6pPr>
            <a:lvl7pPr marL="2468880" indent="0">
              <a:buNone/>
              <a:defRPr sz="1800"/>
            </a:lvl7pPr>
            <a:lvl8pPr marL="2880360" indent="0">
              <a:buNone/>
              <a:defRPr sz="1800"/>
            </a:lvl8pPr>
            <a:lvl9pPr marL="3291840" indent="0">
              <a:buNone/>
              <a:defRPr sz="18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440"/>
            </a:lvl1pPr>
            <a:lvl2pPr marL="411480" indent="0">
              <a:buNone/>
              <a:defRPr sz="1260"/>
            </a:lvl2pPr>
            <a:lvl3pPr marL="822960" indent="0">
              <a:buNone/>
              <a:defRPr sz="1080"/>
            </a:lvl3pPr>
            <a:lvl4pPr marL="1234440" indent="0">
              <a:buNone/>
              <a:defRPr sz="900"/>
            </a:lvl4pPr>
            <a:lvl5pPr marL="1645920" indent="0">
              <a:buNone/>
              <a:defRPr sz="900"/>
            </a:lvl5pPr>
            <a:lvl6pPr marL="2057400" indent="0">
              <a:buNone/>
              <a:defRPr sz="900"/>
            </a:lvl6pPr>
            <a:lvl7pPr marL="2468880" indent="0">
              <a:buNone/>
              <a:defRPr sz="900"/>
            </a:lvl7pPr>
            <a:lvl8pPr marL="2880360" indent="0">
              <a:buNone/>
              <a:defRPr sz="900"/>
            </a:lvl8pPr>
            <a:lvl9pPr marL="329184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B4FD6D9-6725-49B6-B782-D6DB43EF62FB}" type="datetime1">
              <a:rPr lang="en-US" smtClean="0">
                <a:solidFill>
                  <a:prstClr val="white"/>
                </a:solidFill>
              </a:rPr>
              <a:t>2022-09-19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3D7F07C-CB3D-6149-9D73-6BD6E5531880}" type="slidenum">
              <a:rPr lang="en-US" smtClean="0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31928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-2823" y="6356350"/>
            <a:ext cx="12192000" cy="501650"/>
          </a:xfrm>
          <a:prstGeom prst="rect">
            <a:avLst/>
          </a:prstGeom>
          <a:solidFill>
            <a:srgbClr val="63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>
              <a:solidFill>
                <a:prstClr val="white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0" y="0"/>
            <a:ext cx="12192000" cy="874889"/>
          </a:xfrm>
          <a:prstGeom prst="rect">
            <a:avLst/>
          </a:prstGeom>
          <a:solidFill>
            <a:srgbClr val="63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>
              <a:solidFill>
                <a:prstClr val="white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2889" y="118535"/>
            <a:ext cx="10515600" cy="6886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890" y="995894"/>
            <a:ext cx="11977511" cy="52239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42972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8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97E1EB7-97DB-47C3-8573-8760DD95036B}" type="datetime1">
              <a:rPr lang="en-US" smtClean="0">
                <a:solidFill>
                  <a:prstClr val="white"/>
                </a:solidFill>
              </a:rPr>
              <a:t>2022-09-19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42972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80" b="1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42972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8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2CDD225E-88EE-904C-A568-2440B7F23091}" type="slidenum">
              <a:rPr lang="en-US" smtClean="0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4" cstate="print">
            <a:clrChange>
              <a:clrFrom>
                <a:srgbClr val="000002"/>
              </a:clrFrom>
              <a:clrTo>
                <a:srgbClr val="000002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1255" y="156307"/>
            <a:ext cx="3265396" cy="613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206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8" r:id="rId2"/>
    <p:sldLayoutId id="2147483719" r:id="rId3"/>
    <p:sldLayoutId id="2147483720" r:id="rId4"/>
    <p:sldLayoutId id="2147483721" r:id="rId5"/>
    <p:sldLayoutId id="2147483722" r:id="rId6"/>
    <p:sldLayoutId id="2147483723" r:id="rId7"/>
    <p:sldLayoutId id="2147483724" r:id="rId8"/>
    <p:sldLayoutId id="2147483725" r:id="rId9"/>
    <p:sldLayoutId id="2147483726" r:id="rId10"/>
    <p:sldLayoutId id="2147483727" r:id="rId11"/>
    <p:sldLayoutId id="2147483728" r:id="rId12"/>
  </p:sldLayoutIdLst>
  <p:hf hdr="0"/>
  <p:txStyles>
    <p:titleStyle>
      <a:lvl1pPr algn="l" defTabSz="82296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05740" indent="-205740" algn="l" defTabSz="822960" rtl="0" eaLnBrk="1" latinLnBrk="0" hangingPunct="1">
        <a:lnSpc>
          <a:spcPct val="90000"/>
        </a:lnSpc>
        <a:spcBef>
          <a:spcPts val="9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1pPr>
      <a:lvl2pPr marL="61722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2870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44018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4pPr>
      <a:lvl5pPr marL="185166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5pPr>
      <a:lvl6pPr marL="226314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6pPr>
      <a:lvl7pPr marL="267462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7pPr>
      <a:lvl8pPr marL="308610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8pPr>
      <a:lvl9pPr marL="3497580" indent="-205740" algn="l" defTabSz="822960" rtl="0" eaLnBrk="1" latinLnBrk="0" hangingPunct="1">
        <a:lnSpc>
          <a:spcPct val="90000"/>
        </a:lnSpc>
        <a:spcBef>
          <a:spcPts val="450"/>
        </a:spcBef>
        <a:buFont typeface="Arial" panose="020B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4pPr>
      <a:lvl5pPr marL="164592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5pPr>
      <a:lvl6pPr marL="205740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6pPr>
      <a:lvl7pPr marL="246888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7pPr>
      <a:lvl8pPr marL="288036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8pPr>
      <a:lvl9pPr marL="329184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njones31@vt.edu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(EM)CCD Simulator</a:t>
            </a:r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Nicholas Jones (</a:t>
            </a:r>
            <a:r>
              <a:rPr lang="en-US" dirty="0">
                <a:hlinkClick r:id="rId2"/>
              </a:rPr>
              <a:t>njones31@vt.edu</a:t>
            </a:r>
            <a:r>
              <a:rPr lang="en-US" dirty="0"/>
              <a:t>)</a:t>
            </a:r>
          </a:p>
          <a:p>
            <a:r>
              <a:rPr lang="en-US" dirty="0"/>
              <a:t>Mission Systems Division, National Security Institute</a:t>
            </a:r>
          </a:p>
        </p:txBody>
      </p:sp>
    </p:spTree>
    <p:extLst>
      <p:ext uri="{BB962C8B-B14F-4D97-AF65-F5344CB8AC3E}">
        <p14:creationId xmlns:p14="http://schemas.microsoft.com/office/powerpoint/2010/main" val="193545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BF53E-B294-41BA-9862-816C03251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Charge Measurement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12A278-5849-4ED3-9E70-1722A1CDA7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Charge measurement is accomplished at the EM or standard readout register, whichever is selected for operation</a:t>
            </a:r>
          </a:p>
          <a:p>
            <a:r>
              <a:rPr lang="en-US" b="1" dirty="0"/>
              <a:t>Read noise </a:t>
            </a:r>
            <a:r>
              <a:rPr lang="en-US" dirty="0"/>
              <a:t>is applied using a normal distribution (zero mean, variance as specified in the detector configuration)</a:t>
            </a:r>
          </a:p>
          <a:p>
            <a:r>
              <a:rPr lang="en-US" dirty="0"/>
              <a:t>A bias level can also be applied to the read-out</a:t>
            </a:r>
          </a:p>
          <a:p>
            <a:r>
              <a:rPr lang="en-US" dirty="0"/>
              <a:t>Measurement is completed as part of a serial transfer where charge is moved out of the final pixel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DD214D-6BFB-4C0F-872D-1C77C0A6C6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59D5A64-EFDC-4C7D-B168-C1FFFFA4D6FD}" type="datetime1">
              <a:rPr lang="en-US" smtClean="0">
                <a:solidFill>
                  <a:prstClr val="white"/>
                </a:solidFill>
              </a:rPr>
              <a:t>2022-09-19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BFD0EB-0B2D-408E-9F00-3C32C42FC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59E294-7F55-4739-9768-B1CB9C1BD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B7F170-1334-794B-80B1-1329410A83E4}" type="slidenum">
              <a:rPr lang="en-US" smtClean="0">
                <a:solidFill>
                  <a:prstClr val="white"/>
                </a:solidFill>
              </a:rPr>
              <a:pPr>
                <a:defRPr/>
              </a:pPr>
              <a:t>10</a:t>
            </a:fld>
            <a:endParaRPr lang="en-US">
              <a:solidFill>
                <a:prstClr val="white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490B395-57E6-46C6-BD70-D93AB0B7275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648" y="5163549"/>
            <a:ext cx="8873059" cy="1125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5509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BC168C-301D-4CB1-B747-E397A8B06E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Demonstration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C2FA92-9D3C-4199-8BDE-E5AB0B4321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889" y="993424"/>
            <a:ext cx="5983109" cy="1779856"/>
          </a:xfrm>
        </p:spPr>
        <p:txBody>
          <a:bodyPr>
            <a:normAutofit/>
          </a:bodyPr>
          <a:lstStyle/>
          <a:p>
            <a:r>
              <a:rPr lang="en-US" dirty="0"/>
              <a:t>Simulated 1000 read-outs with 0.01 s integration time</a:t>
            </a:r>
          </a:p>
          <a:p>
            <a:pPr lvl="1"/>
            <a:r>
              <a:rPr lang="en-US" dirty="0"/>
              <a:t>Small, 12 x 12 pixel detector</a:t>
            </a:r>
          </a:p>
          <a:p>
            <a:r>
              <a:rPr lang="en-US" dirty="0"/>
              <a:t>Test image shown below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66A2F5-08FB-4DE0-A209-A4C634C538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59D5A64-EFDC-4C7D-B168-C1FFFFA4D6FD}" type="datetime1">
              <a:rPr lang="en-US" smtClean="0">
                <a:solidFill>
                  <a:prstClr val="white"/>
                </a:solidFill>
              </a:rPr>
              <a:t>2022-09-19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180168-E5AE-405C-B2E6-212CE87B7F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1CB9BA-15C0-498A-98BA-6E882B0C6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B7F170-1334-794B-80B1-1329410A83E4}" type="slidenum">
              <a:rPr lang="en-US" smtClean="0">
                <a:solidFill>
                  <a:prstClr val="white"/>
                </a:solidFill>
              </a:rPr>
              <a:pPr>
                <a:defRPr/>
              </a:pPr>
              <a:t>11</a:t>
            </a:fld>
            <a:endParaRPr lang="en-US">
              <a:solidFill>
                <a:prstClr val="white"/>
              </a:solidFill>
            </a:endParaRPr>
          </a:p>
        </p:txBody>
      </p:sp>
      <p:graphicFrame>
        <p:nvGraphicFramePr>
          <p:cNvPr id="12" name="Table 4">
            <a:extLst>
              <a:ext uri="{FF2B5EF4-FFF2-40B4-BE49-F238E27FC236}">
                <a16:creationId xmlns:a16="http://schemas.microsoft.com/office/drawing/2014/main" id="{A3DC186B-8D1C-436E-8082-DF8D3CEC5D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0478138"/>
              </p:ext>
            </p:extLst>
          </p:nvPr>
        </p:nvGraphicFramePr>
        <p:xfrm>
          <a:off x="6095998" y="929548"/>
          <a:ext cx="2766502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10826">
                  <a:extLst>
                    <a:ext uri="{9D8B030D-6E8A-4147-A177-3AD203B41FA5}">
                      <a16:colId xmlns:a16="http://schemas.microsoft.com/office/drawing/2014/main" val="3163033952"/>
                    </a:ext>
                  </a:extLst>
                </a:gridCol>
                <a:gridCol w="855676">
                  <a:extLst>
                    <a:ext uri="{9D8B030D-6E8A-4147-A177-3AD203B41FA5}">
                      <a16:colId xmlns:a16="http://schemas.microsoft.com/office/drawing/2014/main" val="3974738072"/>
                    </a:ext>
                  </a:extLst>
                </a:gridCol>
              </a:tblGrid>
              <a:tr h="217994">
                <a:tc>
                  <a:txBody>
                    <a:bodyPr/>
                    <a:lstStyle/>
                    <a:p>
                      <a:r>
                        <a:rPr lang="en-US" sz="1200" dirty="0"/>
                        <a:t>Detector Property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Value</a:t>
                      </a: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1838829756"/>
                  </a:ext>
                </a:extLst>
              </a:tr>
              <a:tr h="217994">
                <a:tc>
                  <a:txBody>
                    <a:bodyPr/>
                    <a:lstStyle/>
                    <a:p>
                      <a:r>
                        <a:rPr lang="en-US" sz="1200" dirty="0"/>
                        <a:t>Parallel Section Width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12 Pixels</a:t>
                      </a: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2252566300"/>
                  </a:ext>
                </a:extLst>
              </a:tr>
              <a:tr h="217994">
                <a:tc>
                  <a:txBody>
                    <a:bodyPr/>
                    <a:lstStyle/>
                    <a:p>
                      <a:r>
                        <a:rPr lang="en-US" sz="1200" dirty="0"/>
                        <a:t>Parallel Section Length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12 Pixels</a:t>
                      </a: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1942998377"/>
                  </a:ext>
                </a:extLst>
              </a:tr>
              <a:tr h="217994">
                <a:tc>
                  <a:txBody>
                    <a:bodyPr/>
                    <a:lstStyle/>
                    <a:p>
                      <a:r>
                        <a:rPr lang="en-US" sz="1200" dirty="0"/>
                        <a:t>Serial </a:t>
                      </a:r>
                      <a:r>
                        <a:rPr lang="en-US" sz="1200" dirty="0" err="1"/>
                        <a:t>Overscan</a:t>
                      </a:r>
                      <a:endParaRPr lang="en-US" sz="1200" dirty="0"/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 Pixels</a:t>
                      </a: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1850389539"/>
                  </a:ext>
                </a:extLst>
              </a:tr>
              <a:tr h="217994">
                <a:tc>
                  <a:txBody>
                    <a:bodyPr/>
                    <a:lstStyle/>
                    <a:p>
                      <a:r>
                        <a:rPr lang="en-US" sz="1200" dirty="0"/>
                        <a:t>Additional Serial Pixels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 Pixels</a:t>
                      </a: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839303770"/>
                  </a:ext>
                </a:extLst>
              </a:tr>
              <a:tr h="217994">
                <a:tc>
                  <a:txBody>
                    <a:bodyPr/>
                    <a:lstStyle/>
                    <a:p>
                      <a:r>
                        <a:rPr lang="en-US" sz="1200" dirty="0"/>
                        <a:t>Multiplication Elements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 Pixels</a:t>
                      </a: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4046929893"/>
                  </a:ext>
                </a:extLst>
              </a:tr>
              <a:tr h="217994">
                <a:tc>
                  <a:txBody>
                    <a:bodyPr/>
                    <a:lstStyle/>
                    <a:p>
                      <a:r>
                        <a:rPr lang="en-US" sz="1200" dirty="0"/>
                        <a:t>Read Out Noise (RMS)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3 e-</a:t>
                      </a: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3423778015"/>
                  </a:ext>
                </a:extLst>
              </a:tr>
              <a:tr h="217994">
                <a:tc>
                  <a:txBody>
                    <a:bodyPr/>
                    <a:lstStyle/>
                    <a:p>
                      <a:r>
                        <a:rPr lang="en-US" sz="1200" dirty="0"/>
                        <a:t>Read Bias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500 e-</a:t>
                      </a: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2478731940"/>
                  </a:ext>
                </a:extLst>
              </a:tr>
              <a:tr h="217994">
                <a:tc>
                  <a:txBody>
                    <a:bodyPr/>
                    <a:lstStyle/>
                    <a:p>
                      <a:r>
                        <a:rPr lang="en-US" sz="1200" dirty="0"/>
                        <a:t>Vertical Frequency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0.9e6 Hz</a:t>
                      </a: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3777362555"/>
                  </a:ext>
                </a:extLst>
              </a:tr>
              <a:tr h="217994">
                <a:tc>
                  <a:txBody>
                    <a:bodyPr/>
                    <a:lstStyle/>
                    <a:p>
                      <a:r>
                        <a:rPr lang="en-US" sz="1200" dirty="0"/>
                        <a:t>Horizontal Frequency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1e6 Hz</a:t>
                      </a: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57923250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F1575C87-307F-41E2-96B4-2A8B51147B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8599183"/>
              </p:ext>
            </p:extLst>
          </p:nvPr>
        </p:nvGraphicFramePr>
        <p:xfrm>
          <a:off x="8862498" y="929548"/>
          <a:ext cx="3329502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47694">
                  <a:extLst>
                    <a:ext uri="{9D8B030D-6E8A-4147-A177-3AD203B41FA5}">
                      <a16:colId xmlns:a16="http://schemas.microsoft.com/office/drawing/2014/main" val="3163033952"/>
                    </a:ext>
                  </a:extLst>
                </a:gridCol>
                <a:gridCol w="981808">
                  <a:extLst>
                    <a:ext uri="{9D8B030D-6E8A-4147-A177-3AD203B41FA5}">
                      <a16:colId xmlns:a16="http://schemas.microsoft.com/office/drawing/2014/main" val="3974738072"/>
                    </a:ext>
                  </a:extLst>
                </a:gridCol>
              </a:tblGrid>
              <a:tr h="224496">
                <a:tc>
                  <a:txBody>
                    <a:bodyPr/>
                    <a:lstStyle/>
                    <a:p>
                      <a:r>
                        <a:rPr lang="en-US" sz="1200" dirty="0"/>
                        <a:t>Pixel Property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Value</a:t>
                      </a: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1838829756"/>
                  </a:ext>
                </a:extLst>
              </a:tr>
              <a:tr h="224496">
                <a:tc>
                  <a:txBody>
                    <a:bodyPr/>
                    <a:lstStyle/>
                    <a:p>
                      <a:r>
                        <a:rPr lang="en-US" sz="1200" dirty="0"/>
                        <a:t>CTE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0.999999</a:t>
                      </a: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2252566300"/>
                  </a:ext>
                </a:extLst>
              </a:tr>
              <a:tr h="224496">
                <a:tc>
                  <a:txBody>
                    <a:bodyPr/>
                    <a:lstStyle/>
                    <a:p>
                      <a:r>
                        <a:rPr lang="en-US" sz="1200" dirty="0"/>
                        <a:t>Dark Current Rate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0.0015 e- s</a:t>
                      </a:r>
                      <a:r>
                        <a:rPr lang="en-US" sz="1200" baseline="30000" dirty="0"/>
                        <a:t>-1</a:t>
                      </a:r>
                      <a:endParaRPr lang="en-US" sz="1200" dirty="0"/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1942998377"/>
                  </a:ext>
                </a:extLst>
              </a:tr>
              <a:tr h="224496">
                <a:tc>
                  <a:txBody>
                    <a:bodyPr/>
                    <a:lstStyle/>
                    <a:p>
                      <a:r>
                        <a:rPr lang="en-US" sz="1200" dirty="0"/>
                        <a:t>Pixel Length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13 </a:t>
                      </a:r>
                      <a:r>
                        <a:rPr lang="el-GR" sz="1200" dirty="0"/>
                        <a:t>μ</a:t>
                      </a:r>
                      <a:r>
                        <a:rPr lang="en-US" sz="1200" dirty="0"/>
                        <a:t>m</a:t>
                      </a: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1850389539"/>
                  </a:ext>
                </a:extLst>
              </a:tr>
              <a:tr h="224496">
                <a:tc>
                  <a:txBody>
                    <a:bodyPr/>
                    <a:lstStyle/>
                    <a:p>
                      <a:r>
                        <a:rPr lang="en-US" sz="1200" dirty="0"/>
                        <a:t>Pixel Width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13 </a:t>
                      </a:r>
                      <a:r>
                        <a:rPr lang="el-GR" sz="1200" dirty="0"/>
                        <a:t>μ</a:t>
                      </a:r>
                      <a:r>
                        <a:rPr lang="en-US" sz="1200" dirty="0"/>
                        <a:t>m</a:t>
                      </a: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839303770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526CFF6A-0472-4C72-AFB4-E2D8BD5C28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3480549"/>
              </p:ext>
            </p:extLst>
          </p:nvPr>
        </p:nvGraphicFramePr>
        <p:xfrm>
          <a:off x="8862497" y="2296337"/>
          <a:ext cx="3329497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47694">
                  <a:extLst>
                    <a:ext uri="{9D8B030D-6E8A-4147-A177-3AD203B41FA5}">
                      <a16:colId xmlns:a16="http://schemas.microsoft.com/office/drawing/2014/main" val="3163033952"/>
                    </a:ext>
                  </a:extLst>
                </a:gridCol>
                <a:gridCol w="981803">
                  <a:extLst>
                    <a:ext uri="{9D8B030D-6E8A-4147-A177-3AD203B41FA5}">
                      <a16:colId xmlns:a16="http://schemas.microsoft.com/office/drawing/2014/main" val="3974738072"/>
                    </a:ext>
                  </a:extLst>
                </a:gridCol>
              </a:tblGrid>
              <a:tr h="195090">
                <a:tc>
                  <a:txBody>
                    <a:bodyPr/>
                    <a:lstStyle/>
                    <a:p>
                      <a:r>
                        <a:rPr lang="en-US" sz="1200" dirty="0"/>
                        <a:t>Parallel Pixel Property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Value</a:t>
                      </a: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1838829756"/>
                  </a:ext>
                </a:extLst>
              </a:tr>
              <a:tr h="195090">
                <a:tc>
                  <a:txBody>
                    <a:bodyPr/>
                    <a:lstStyle/>
                    <a:p>
                      <a:r>
                        <a:rPr lang="en-US" sz="1200" dirty="0"/>
                        <a:t>Interacting Quantum Efficiency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0.9</a:t>
                      </a: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2252566300"/>
                  </a:ext>
                </a:extLst>
              </a:tr>
              <a:tr h="195090">
                <a:tc>
                  <a:txBody>
                    <a:bodyPr/>
                    <a:lstStyle/>
                    <a:p>
                      <a:r>
                        <a:rPr lang="en-US" sz="1200" dirty="0"/>
                        <a:t>Quantum Yield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1.2</a:t>
                      </a: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1942998377"/>
                  </a:ext>
                </a:extLst>
              </a:tr>
              <a:tr h="195090">
                <a:tc>
                  <a:txBody>
                    <a:bodyPr/>
                    <a:lstStyle/>
                    <a:p>
                      <a:r>
                        <a:rPr lang="en-US" sz="1200" dirty="0"/>
                        <a:t>Full Well Capacity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80k e-</a:t>
                      </a: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1850389539"/>
                  </a:ext>
                </a:extLst>
              </a:tr>
              <a:tr h="195090">
                <a:tc>
                  <a:txBody>
                    <a:bodyPr/>
                    <a:lstStyle/>
                    <a:p>
                      <a:r>
                        <a:rPr lang="en-US" sz="1200" dirty="0"/>
                        <a:t>CIC Rate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1e-4 e- tr</a:t>
                      </a:r>
                      <a:r>
                        <a:rPr lang="en-US" sz="1200" baseline="30000" dirty="0"/>
                        <a:t>-1</a:t>
                      </a:r>
                      <a:endParaRPr lang="en-US" sz="1200" dirty="0"/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839303770"/>
                  </a:ext>
                </a:extLst>
              </a:tr>
            </a:tbl>
          </a:graphicData>
        </a:graphic>
      </p:graphicFrame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4151615B-4EDC-4C1B-87A8-5EE69606A4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2215720"/>
              </p:ext>
            </p:extLst>
          </p:nvPr>
        </p:nvGraphicFramePr>
        <p:xfrm>
          <a:off x="8862497" y="3679812"/>
          <a:ext cx="3329498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47695">
                  <a:extLst>
                    <a:ext uri="{9D8B030D-6E8A-4147-A177-3AD203B41FA5}">
                      <a16:colId xmlns:a16="http://schemas.microsoft.com/office/drawing/2014/main" val="3163033952"/>
                    </a:ext>
                  </a:extLst>
                </a:gridCol>
                <a:gridCol w="981803">
                  <a:extLst>
                    <a:ext uri="{9D8B030D-6E8A-4147-A177-3AD203B41FA5}">
                      <a16:colId xmlns:a16="http://schemas.microsoft.com/office/drawing/2014/main" val="397473807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200" dirty="0"/>
                        <a:t>Serial Pixel Property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Value</a:t>
                      </a: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183882975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200" dirty="0"/>
                        <a:t>Full Well Capacity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360k e-</a:t>
                      </a: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185038953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200" dirty="0"/>
                        <a:t>CIC Rate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1e-3 e- tr</a:t>
                      </a:r>
                      <a:r>
                        <a:rPr lang="en-US" sz="1200" baseline="30000" dirty="0"/>
                        <a:t>-1</a:t>
                      </a:r>
                      <a:endParaRPr lang="en-US" sz="1200" dirty="0"/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83930377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200" dirty="0"/>
                        <a:t>EM Multiplication Probability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0.1</a:t>
                      </a: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444655593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194C4AA1-E056-455A-B736-B7E542DB54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143" y="2773280"/>
            <a:ext cx="4038600" cy="3558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9335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8CC9F8-8E54-43AA-91F7-24E734B95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Demonstration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B265A2-72B6-468A-80B2-0825BEB527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Random hot pixels and degraded charge transfer performance is added to the array</a:t>
            </a:r>
          </a:p>
          <a:p>
            <a:pPr lvl="1"/>
            <a:r>
              <a:rPr lang="en-US" dirty="0"/>
              <a:t>5% of parallel section pixels have 10x the dark current generation rate</a:t>
            </a:r>
          </a:p>
          <a:p>
            <a:pPr lvl="1"/>
            <a:r>
              <a:rPr lang="en-US" dirty="0"/>
              <a:t>1% of parallel section pixels have CTE = 0.999</a:t>
            </a:r>
          </a:p>
          <a:p>
            <a:pPr lvl="1"/>
            <a:r>
              <a:rPr lang="en-US" dirty="0"/>
              <a:t>5% of serial section pixels have 10x the dark current generation rate</a:t>
            </a:r>
          </a:p>
          <a:p>
            <a:pPr lvl="1"/>
            <a:r>
              <a:rPr lang="en-US" dirty="0"/>
              <a:t>5% of serial section pixels have CTE = 0.999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AD985D-7CA4-43B0-9688-A015F9666E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59D5A64-EFDC-4C7D-B168-C1FFFFA4D6FD}" type="datetime1">
              <a:rPr lang="en-US" smtClean="0">
                <a:solidFill>
                  <a:prstClr val="white"/>
                </a:solidFill>
              </a:rPr>
              <a:t>2022-09-19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A6402E-1C9F-4AB1-B434-BBBBC0D3BD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C7E5D9-0CAB-4DE5-BDD7-9E1EB04D9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B7F170-1334-794B-80B1-1329410A83E4}" type="slidenum">
              <a:rPr lang="en-US" smtClean="0">
                <a:solidFill>
                  <a:prstClr val="white"/>
                </a:solidFill>
              </a:rPr>
              <a:pPr>
                <a:defRPr/>
              </a:pPr>
              <a:t>12</a:t>
            </a:fld>
            <a:endParaRPr lang="en-US">
              <a:solidFill>
                <a:prstClr val="white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EBA88E1-079E-4A4F-A0F1-3A4CF57BBB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67" y="3493736"/>
            <a:ext cx="5808361" cy="279488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CB741F2-DF36-49F5-A01E-BB6BECA1A6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6664" y="3493736"/>
            <a:ext cx="5975269" cy="2794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9790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194DA-D6A7-4B3E-AA57-8B1526A75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Demonstration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6BDB2E-8164-4EA5-AF68-B13FD1F652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889" y="993424"/>
            <a:ext cx="5539801" cy="5295196"/>
          </a:xfrm>
        </p:spPr>
        <p:txBody>
          <a:bodyPr/>
          <a:lstStyle/>
          <a:p>
            <a:r>
              <a:rPr lang="en-US" dirty="0"/>
              <a:t>Results for EM register output =&gt;</a:t>
            </a:r>
          </a:p>
          <a:p>
            <a:pPr lvl="1"/>
            <a:r>
              <a:rPr lang="en-US" dirty="0"/>
              <a:t>Photon Counting process not applied</a:t>
            </a:r>
          </a:p>
          <a:p>
            <a:pPr lvl="1"/>
            <a:r>
              <a:rPr lang="en-US" dirty="0"/>
              <a:t>Coadding 1000 read-outs to arrive at final image</a:t>
            </a:r>
          </a:p>
          <a:p>
            <a:pPr marL="411480" lvl="1" indent="0">
              <a:buNone/>
            </a:pPr>
            <a:endParaRPr lang="en-US" dirty="0"/>
          </a:p>
          <a:p>
            <a:pPr marL="411480" lvl="1" indent="0">
              <a:buNone/>
            </a:pPr>
            <a:endParaRPr lang="en-US" dirty="0"/>
          </a:p>
          <a:p>
            <a:pPr marL="411480" lvl="1" indent="0">
              <a:buNone/>
            </a:pPr>
            <a:endParaRPr lang="en-US" dirty="0"/>
          </a:p>
          <a:p>
            <a:pPr marL="411480" lvl="1" indent="0">
              <a:buNone/>
            </a:pPr>
            <a:endParaRPr lang="en-US" dirty="0"/>
          </a:p>
          <a:p>
            <a:r>
              <a:rPr lang="en-US" dirty="0"/>
              <a:t>With photon-counting applied =&gt;</a:t>
            </a:r>
          </a:p>
          <a:p>
            <a:pPr lvl="1"/>
            <a:r>
              <a:rPr lang="en-US" dirty="0"/>
              <a:t>Using 5-sigma threshold above the read-noise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A3E63C-BB27-47D9-B026-C66948213A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59D5A64-EFDC-4C7D-B168-C1FFFFA4D6FD}" type="datetime1">
              <a:rPr lang="en-US" smtClean="0">
                <a:solidFill>
                  <a:prstClr val="white"/>
                </a:solidFill>
              </a:rPr>
              <a:t>2022-09-19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BD2A93-8BA5-4D35-93DB-9A1D2B3932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23BDA0-A67B-4106-9E81-F14A4843AA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B7F170-1334-794B-80B1-1329410A83E4}" type="slidenum">
              <a:rPr lang="en-US" smtClean="0">
                <a:solidFill>
                  <a:prstClr val="white"/>
                </a:solidFill>
              </a:rPr>
              <a:pPr>
                <a:defRPr/>
              </a:pPr>
              <a:t>13</a:t>
            </a:fld>
            <a:endParaRPr lang="en-US">
              <a:solidFill>
                <a:prstClr val="white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273DE25-E959-4975-8FAA-6AD5AEAD1F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61556" y="1002116"/>
            <a:ext cx="3077548" cy="26378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EE7F32E-5149-4B87-8BC7-126F3267A3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47970" y="993424"/>
            <a:ext cx="3125497" cy="26465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D41A4C1-E43E-4FBE-9726-17621C85E1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01202" y="3640014"/>
            <a:ext cx="3003670" cy="264659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97F3894-B5D1-4A9A-95F7-11AC542A98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11141" y="3642029"/>
            <a:ext cx="3121297" cy="2646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761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64BDE-374D-4067-BA66-0C727CF26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Demonstration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E11EB9-81CD-4EAE-A1CE-D93419468A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example showing the movement of charge within the detector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554A96-496F-4EE6-AA06-F7DC94947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E31C6BE-DF13-4A52-B4C7-678F98C66C7D}" type="datetime1">
              <a:rPr lang="en-US" smtClean="0">
                <a:solidFill>
                  <a:prstClr val="white"/>
                </a:solidFill>
              </a:rPr>
              <a:t>2022-09-19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80CD19-E60B-49EF-A425-0067E1C526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C8A192-0F99-490F-86ED-C63EB2183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B7F170-1334-794B-80B1-1329410A83E4}" type="slidenum">
              <a:rPr lang="en-US" smtClean="0">
                <a:solidFill>
                  <a:prstClr val="white"/>
                </a:solidFill>
              </a:rPr>
              <a:pPr>
                <a:defRPr/>
              </a:pPr>
              <a:t>14</a:t>
            </a:fld>
            <a:endParaRPr lang="en-US">
              <a:solidFill>
                <a:prstClr val="white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B6C9025-2A2A-4BD8-B968-4B361E573D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9980"/>
            <a:ext cx="3074704" cy="146296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164DE8F-D592-4D77-9BF4-54729363D4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052945"/>
            <a:ext cx="3074704" cy="143816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5A9D665-0553-4C57-B953-9F3A10D149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7593" y="1587518"/>
            <a:ext cx="6093070" cy="278110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FE835D2-1D78-4157-8C7C-D1F0345C88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25354" y="1587518"/>
            <a:ext cx="2766645" cy="243774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F99A65F-5CEF-41E8-8C64-84F71E0F6A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19714" y="4025262"/>
            <a:ext cx="2766644" cy="2327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2800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FFC77B-6E9A-4BFD-96FD-A6D929084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Demonstration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52AA4B-DC78-4C56-8359-93A5488E47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889" y="993424"/>
            <a:ext cx="6126997" cy="705947"/>
          </a:xfrm>
        </p:spPr>
        <p:txBody>
          <a:bodyPr/>
          <a:lstStyle/>
          <a:p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Example using a 100 x 100 pixel detector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D90DEB-19B5-40A9-B8F6-EF31FCD03B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59D5A64-EFDC-4C7D-B168-C1FFFFA4D6FD}" type="datetime1">
              <a:rPr lang="en-US" smtClean="0">
                <a:solidFill>
                  <a:prstClr val="white"/>
                </a:solidFill>
              </a:rPr>
              <a:t>2022-09-19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63526A-70F0-4D6E-8961-B7FCCD3F57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5C9B5A-4DEE-4066-A859-86A6AAEA1C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B7F170-1334-794B-80B1-1329410A83E4}" type="slidenum">
              <a:rPr lang="en-US" smtClean="0">
                <a:solidFill>
                  <a:prstClr val="white"/>
                </a:solidFill>
              </a:rPr>
              <a:pPr>
                <a:defRPr/>
              </a:pPr>
              <a:t>15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BE2FFC27-83FC-42FD-B8E4-6A45B9503875}"/>
              </a:ext>
            </a:extLst>
          </p:cNvPr>
          <p:cNvSpPr/>
          <p:nvPr/>
        </p:nvSpPr>
        <p:spPr>
          <a:xfrm>
            <a:off x="6243647" y="3398705"/>
            <a:ext cx="1618732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SIMULATION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283A6F3-1872-4D97-AE30-E5F206278C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11929"/>
            <a:ext cx="3139907" cy="192909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CB3C6FF-3F59-4866-8974-DE553D3733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641022"/>
            <a:ext cx="3139907" cy="192909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49E315E-BB0A-406B-9E88-ABFF1BD002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9907" y="2323396"/>
            <a:ext cx="3103740" cy="263525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1E5E9CD-BA4C-4463-87C6-81D31278FC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99777" y="4342528"/>
            <a:ext cx="4032957" cy="201382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0B50D47-C447-42DC-8052-9048B22DB5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03537" y="874886"/>
            <a:ext cx="4088463" cy="347133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28DE33F-E0C1-4205-9D01-2192B854218F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6306757" y="896557"/>
            <a:ext cx="1729909" cy="1515776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74EB16A4-9531-4D82-A3AE-13D20747DCD9}"/>
              </a:ext>
            </a:extLst>
          </p:cNvPr>
          <p:cNvSpPr>
            <a:spLocks noChangeAspect="1"/>
          </p:cNvSpPr>
          <p:nvPr/>
        </p:nvSpPr>
        <p:spPr>
          <a:xfrm>
            <a:off x="9778242" y="2260060"/>
            <a:ext cx="407916" cy="407916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CF63295-C226-47F7-AA91-08BCA6E502A2}"/>
              </a:ext>
            </a:extLst>
          </p:cNvPr>
          <p:cNvCxnSpPr>
            <a:cxnSpLocks/>
          </p:cNvCxnSpPr>
          <p:nvPr/>
        </p:nvCxnSpPr>
        <p:spPr>
          <a:xfrm>
            <a:off x="8097785" y="883999"/>
            <a:ext cx="2088373" cy="1355987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9BFD94B-191A-4F22-8F26-587C59F1A4C2}"/>
              </a:ext>
            </a:extLst>
          </p:cNvPr>
          <p:cNvCxnSpPr>
            <a:cxnSpLocks/>
          </p:cNvCxnSpPr>
          <p:nvPr/>
        </p:nvCxnSpPr>
        <p:spPr>
          <a:xfrm>
            <a:off x="6356535" y="2400131"/>
            <a:ext cx="3415955" cy="295336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625926ED-A3F0-4881-B4D6-366B1C95930B}"/>
              </a:ext>
            </a:extLst>
          </p:cNvPr>
          <p:cNvSpPr>
            <a:spLocks noChangeAspect="1"/>
          </p:cNvSpPr>
          <p:nvPr/>
        </p:nvSpPr>
        <p:spPr>
          <a:xfrm>
            <a:off x="6356534" y="874886"/>
            <a:ext cx="1741251" cy="1524889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213A153-87C1-4F65-84DD-835DF4229C0B}"/>
              </a:ext>
            </a:extLst>
          </p:cNvPr>
          <p:cNvCxnSpPr>
            <a:cxnSpLocks/>
          </p:cNvCxnSpPr>
          <p:nvPr/>
        </p:nvCxnSpPr>
        <p:spPr>
          <a:xfrm>
            <a:off x="11528612" y="5450541"/>
            <a:ext cx="268941" cy="53257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9FB5D90-98DE-4D3D-9196-1FDF417909C9}"/>
              </a:ext>
            </a:extLst>
          </p:cNvPr>
          <p:cNvSpPr txBox="1"/>
          <p:nvPr/>
        </p:nvSpPr>
        <p:spPr>
          <a:xfrm>
            <a:off x="11005872" y="5128136"/>
            <a:ext cx="10454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Input Signal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8EB1F44-3F62-4F76-88BC-FFD66759F4CF}"/>
              </a:ext>
            </a:extLst>
          </p:cNvPr>
          <p:cNvCxnSpPr>
            <a:cxnSpLocks/>
          </p:cNvCxnSpPr>
          <p:nvPr/>
        </p:nvCxnSpPr>
        <p:spPr>
          <a:xfrm>
            <a:off x="10116255" y="5081209"/>
            <a:ext cx="134470" cy="78719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920D601F-9428-4478-B840-6DFF98924871}"/>
              </a:ext>
            </a:extLst>
          </p:cNvPr>
          <p:cNvSpPr txBox="1"/>
          <p:nvPr/>
        </p:nvSpPr>
        <p:spPr>
          <a:xfrm>
            <a:off x="9660023" y="4769528"/>
            <a:ext cx="18685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Amplified Dark Current</a:t>
            </a:r>
          </a:p>
        </p:txBody>
      </p:sp>
    </p:spTree>
    <p:extLst>
      <p:ext uri="{BB962C8B-B14F-4D97-AF65-F5344CB8AC3E}">
        <p14:creationId xmlns:p14="http://schemas.microsoft.com/office/powerpoint/2010/main" val="30655350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10F8A-805B-4FAE-8267-907277A8C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Assumptions &amp; Limitations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63A96A-A19D-41DB-9D50-ADD4A9418D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Currently limited to monoenergetic, constant photon inputs</a:t>
            </a:r>
          </a:p>
          <a:p>
            <a:pPr lvl="1"/>
            <a:r>
              <a:rPr lang="en-US" dirty="0"/>
              <a:t>No method to discriminate between photons of different wavelengths that may have differing quantum efficiency (interacting quantum efficiency / quantum yield)</a:t>
            </a:r>
          </a:p>
          <a:p>
            <a:pPr lvl="1"/>
            <a:r>
              <a:rPr lang="en-US" dirty="0"/>
              <a:t>Limited to photon energies unlikely to produce more than 2 e</a:t>
            </a:r>
            <a:r>
              <a:rPr lang="en-US" baseline="30000" dirty="0"/>
              <a:t>-</a:t>
            </a:r>
            <a:r>
              <a:rPr lang="en-US" dirty="0"/>
              <a:t> per interacting photons</a:t>
            </a:r>
          </a:p>
          <a:p>
            <a:pPr lvl="2"/>
            <a:r>
              <a:rPr lang="en-US" dirty="0"/>
              <a:t>Limited by the quantum yield model currently incorporated</a:t>
            </a:r>
          </a:p>
          <a:p>
            <a:r>
              <a:rPr lang="en-US" dirty="0"/>
              <a:t>CCD response is linear across pixel charge level</a:t>
            </a:r>
          </a:p>
          <a:p>
            <a:pPr lvl="1"/>
            <a:r>
              <a:rPr lang="en-US" dirty="0"/>
              <a:t>Pixel properties are not dependent on charge level</a:t>
            </a:r>
          </a:p>
          <a:p>
            <a:r>
              <a:rPr lang="en-US" dirty="0"/>
              <a:t>Pixel size does not impact pixel properties</a:t>
            </a:r>
          </a:p>
          <a:p>
            <a:pPr lvl="1"/>
            <a:r>
              <a:rPr lang="en-US" dirty="0"/>
              <a:t>Pixel properties (such as dark current, charge diffusion, light gathering area, </a:t>
            </a:r>
            <a:r>
              <a:rPr lang="en-US" dirty="0" err="1"/>
              <a:t>etc</a:t>
            </a:r>
            <a:r>
              <a:rPr lang="en-US" dirty="0"/>
              <a:t>) are not explicitly tied to the provided size of the pixel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D71747-C7E8-47C1-B154-584422386D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0AA708C-40A0-480D-903A-B52413D37F02}" type="datetime1">
              <a:rPr lang="en-US" smtClean="0">
                <a:solidFill>
                  <a:prstClr val="white"/>
                </a:solidFill>
              </a:rPr>
              <a:t>2022-09-19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FC2D89-5190-43D3-844B-36360A20B6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EB3018-16F3-4197-AAC7-71BCCB705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B7F170-1334-794B-80B1-1329410A83E4}" type="slidenum">
              <a:rPr lang="en-US" smtClean="0">
                <a:solidFill>
                  <a:prstClr val="white"/>
                </a:solidFill>
              </a:rPr>
              <a:pPr>
                <a:defRPr/>
              </a:pPr>
              <a:t>16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40831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01B38-2C88-4F64-93B1-6EDD34DB7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CD87B2-819E-4146-AD0A-588A667B51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889" y="993424"/>
            <a:ext cx="11960579" cy="111910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Hubble Image of Orion Nebula processed through a 100 x 100 detector simulation</a:t>
            </a:r>
          </a:p>
          <a:p>
            <a:pPr lvl="1"/>
            <a:r>
              <a:rPr lang="en-US" dirty="0"/>
              <a:t>Resized to 100 x 100 resolution and converted to gray-scale</a:t>
            </a:r>
          </a:p>
          <a:p>
            <a:pPr lvl="1"/>
            <a:r>
              <a:rPr lang="en-US" dirty="0"/>
              <a:t>0.2 s integration time, 150 read-outs =&gt; ~17 </a:t>
            </a:r>
            <a:r>
              <a:rPr lang="en-US" dirty="0" err="1"/>
              <a:t>hr</a:t>
            </a:r>
            <a:r>
              <a:rPr lang="en-US" dirty="0"/>
              <a:t> run time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76F84D-B193-4232-8D69-9E6B6D2866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59D5A64-EFDC-4C7D-B168-C1FFFFA4D6FD}" type="datetime1">
              <a:rPr lang="en-US" smtClean="0">
                <a:solidFill>
                  <a:prstClr val="white"/>
                </a:solidFill>
              </a:rPr>
              <a:t>2022-09-19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9ED776-A0BF-494B-836E-E32DB1C167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97F18E-5DDD-45AA-BD85-E0828FB39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B7F170-1334-794B-80B1-1329410A83E4}" type="slidenum">
              <a:rPr lang="en-US" smtClean="0">
                <a:solidFill>
                  <a:prstClr val="white"/>
                </a:solidFill>
              </a:rPr>
              <a:pPr>
                <a:defRPr/>
              </a:pPr>
              <a:t>17</a:t>
            </a:fld>
            <a:endParaRPr lang="en-US">
              <a:solidFill>
                <a:prstClr val="white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7B38E53-15FB-4189-8919-CDD13929D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88" y="2292890"/>
            <a:ext cx="2972039" cy="230080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1AAF722-330E-48B4-B612-A1CDA80B2DFC}"/>
              </a:ext>
            </a:extLst>
          </p:cNvPr>
          <p:cNvSpPr txBox="1"/>
          <p:nvPr/>
        </p:nvSpPr>
        <p:spPr>
          <a:xfrm>
            <a:off x="878420" y="1962404"/>
            <a:ext cx="12695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Original Image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2AA34B4-03D0-439D-8943-32E8522BD2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4927" y="2112528"/>
            <a:ext cx="3083035" cy="259667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478DBE6-BBC0-482E-A683-3BB5BF3FEF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5333" y="2112528"/>
            <a:ext cx="3447641" cy="288831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643AB91-7269-40D7-A784-B57A9B2FA0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62698" y="3388826"/>
            <a:ext cx="3429302" cy="291167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5DA603D-071D-4D69-BD8C-268CC761FE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45541" y="5000844"/>
            <a:ext cx="2429792" cy="129162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942A8B3-27E7-404D-9EF4-F6E2039024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76319" y="5008873"/>
            <a:ext cx="2486379" cy="129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6415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9F07D-3CB3-4983-8524-B8C9633552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&amp; 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D7B614-4F8D-49E1-A780-1D688916D6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 model has been developed in MATLAB to simulate each step of the CCD readout process</a:t>
            </a:r>
          </a:p>
          <a:p>
            <a:pPr lvl="1"/>
            <a:r>
              <a:rPr lang="en-US" dirty="0"/>
              <a:t>Allows for treatment of pixel level noise and charge transfer properties</a:t>
            </a:r>
          </a:p>
          <a:p>
            <a:pPr lvl="1"/>
            <a:r>
              <a:rPr lang="en-US" dirty="0"/>
              <a:t>Enables virtual simulation of realistic read-out sequences</a:t>
            </a:r>
          </a:p>
          <a:p>
            <a:pPr lvl="2"/>
            <a:r>
              <a:rPr lang="en-US" dirty="0"/>
              <a:t>Image read-out</a:t>
            </a:r>
          </a:p>
          <a:p>
            <a:pPr lvl="2"/>
            <a:r>
              <a:rPr lang="en-US" dirty="0"/>
              <a:t>Detector characterization</a:t>
            </a:r>
          </a:p>
          <a:p>
            <a:pPr lvl="2"/>
            <a:r>
              <a:rPr lang="en-US" dirty="0"/>
              <a:t>Performance degradation studies</a:t>
            </a:r>
          </a:p>
          <a:p>
            <a:pPr lvl="2"/>
            <a:r>
              <a:rPr lang="en-US" dirty="0"/>
              <a:t>Etc.</a:t>
            </a:r>
          </a:p>
          <a:p>
            <a:r>
              <a:rPr lang="en-US" dirty="0"/>
              <a:t>Future work will focus on increasing model fidelity, quality-of-life improvements, optimizing performance</a:t>
            </a:r>
          </a:p>
          <a:p>
            <a:pPr lvl="1"/>
            <a:r>
              <a:rPr lang="en-US" dirty="0"/>
              <a:t>Treatment of pixel blooming / charge diffusion</a:t>
            </a:r>
          </a:p>
          <a:p>
            <a:pPr lvl="1"/>
            <a:r>
              <a:rPr lang="en-US" dirty="0"/>
              <a:t>Trap / radiation (cosmic ray) modelling</a:t>
            </a:r>
          </a:p>
          <a:p>
            <a:pPr lvl="1"/>
            <a:r>
              <a:rPr lang="en-US" dirty="0"/>
              <a:t>Modelling of read-out process to conversion of signal into DN</a:t>
            </a:r>
          </a:p>
          <a:p>
            <a:pPr lvl="1"/>
            <a:r>
              <a:rPr lang="en-US" dirty="0"/>
              <a:t>Treatment of high energy photons</a:t>
            </a:r>
          </a:p>
          <a:p>
            <a:pPr lvl="1"/>
            <a:r>
              <a:rPr lang="en-US" dirty="0"/>
              <a:t>Increased figure output and save data options</a:t>
            </a:r>
          </a:p>
          <a:p>
            <a:pPr lvl="1"/>
            <a:r>
              <a:rPr lang="en-US" dirty="0"/>
              <a:t>Ability to incorporate time-dynamic input and pixel properties</a:t>
            </a:r>
          </a:p>
          <a:p>
            <a:pPr lvl="1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2B4845-DDB8-4D7A-92F2-89DBFFEBB7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A3FDE0B-A65D-4263-84C8-19EF25B696E8}" type="datetime1">
              <a:rPr lang="en-US" smtClean="0">
                <a:solidFill>
                  <a:prstClr val="white"/>
                </a:solidFill>
              </a:rPr>
              <a:t>2022-09-19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DA6C5E-02D7-49AF-9A2A-A265A8B399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3A52E0-B064-4C54-9F9F-4CA2E2210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B7F170-1334-794B-80B1-1329410A83E4}" type="slidenum">
              <a:rPr lang="en-US" smtClean="0">
                <a:solidFill>
                  <a:prstClr val="white"/>
                </a:solidFill>
              </a:rPr>
              <a:pPr>
                <a:defRPr/>
              </a:pPr>
              <a:t>18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10024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713402-AF9B-4624-A9C1-3512FBBD2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83067C-6F6D-4C82-83CA-DA3CB8714E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-457200">
              <a:buNone/>
            </a:pPr>
            <a:r>
              <a:rPr lang="en-US" dirty="0">
                <a:effectLst/>
              </a:rPr>
              <a:t>[1] Scott, A., Beaton, A., Roy, N., </a:t>
            </a:r>
            <a:r>
              <a:rPr lang="en-US" dirty="0" err="1">
                <a:effectLst/>
              </a:rPr>
              <a:t>Côté</a:t>
            </a:r>
            <a:r>
              <a:rPr lang="en-US" dirty="0">
                <a:effectLst/>
              </a:rPr>
              <a:t>, P., and Hutchings, J. “NUV Performance of E2v Large BICMOS Array for CASTOR.” </a:t>
            </a:r>
            <a:r>
              <a:rPr lang="en-US" i="1" dirty="0">
                <a:effectLst/>
              </a:rPr>
              <a:t>High Energy, Optical, and Infrared Detectors for Astronomy VII</a:t>
            </a:r>
            <a:r>
              <a:rPr lang="en-US" dirty="0">
                <a:effectLst/>
              </a:rPr>
              <a:t>, Vol. 9915, No. July 2016, 2016, p. 99151T. https://doi.org/10.1117/12.2231750.</a:t>
            </a:r>
          </a:p>
          <a:p>
            <a:pPr marL="0" indent="-457200">
              <a:buNone/>
            </a:pPr>
            <a:r>
              <a:rPr lang="en-US" dirty="0">
                <a:effectLst/>
              </a:rPr>
              <a:t>[2] Basden, A. G., </a:t>
            </a:r>
            <a:r>
              <a:rPr lang="en-US" dirty="0" err="1">
                <a:effectLst/>
              </a:rPr>
              <a:t>Haniff</a:t>
            </a:r>
            <a:r>
              <a:rPr lang="en-US" dirty="0">
                <a:effectLst/>
              </a:rPr>
              <a:t>, C. A., and Mackay, C. D. “Photon Counting Strategies with Low-Light-Level CCDs.” Vol. 991, 2003, pp. 985–991.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0F324C-5ED6-4293-A675-D0924B908E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CF3E32-A2E6-4ABD-B3E4-BFAA4A44789F}" type="datetime1">
              <a:rPr lang="en-US" smtClean="0">
                <a:solidFill>
                  <a:prstClr val="white"/>
                </a:solidFill>
              </a:rPr>
              <a:t>2022-09-19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241E45-0708-454A-8C6F-3F3034C5F9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8C40A7-4879-4C49-895E-1B7311690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B7F170-1334-794B-80B1-1329410A83E4}" type="slidenum">
              <a:rPr lang="en-US" smtClean="0">
                <a:solidFill>
                  <a:prstClr val="white"/>
                </a:solidFill>
              </a:rPr>
              <a:pPr>
                <a:defRPr/>
              </a:pPr>
              <a:t>19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66750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E2290-185F-4BE0-A2E6-078AEFD0A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F19C4C-B2E6-45C8-A077-5A14EE5F01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889" y="993424"/>
            <a:ext cx="3347407" cy="5295196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(EM)CCD model has been implemented in MATLAB to simulate detector operations at high fidelity</a:t>
            </a:r>
          </a:p>
          <a:p>
            <a:pPr lvl="1"/>
            <a:r>
              <a:rPr lang="en-US" dirty="0"/>
              <a:t>Charge Generation</a:t>
            </a:r>
          </a:p>
          <a:p>
            <a:pPr lvl="1"/>
            <a:r>
              <a:rPr lang="en-US" dirty="0"/>
              <a:t>Charge Collection</a:t>
            </a:r>
          </a:p>
          <a:p>
            <a:pPr lvl="1"/>
            <a:r>
              <a:rPr lang="en-US" dirty="0"/>
              <a:t>Charge Transfer</a:t>
            </a:r>
          </a:p>
          <a:p>
            <a:pPr lvl="1"/>
            <a:r>
              <a:rPr lang="en-US" dirty="0"/>
              <a:t>Charge Measurement</a:t>
            </a:r>
          </a:p>
          <a:p>
            <a:pPr lvl="1"/>
            <a:r>
              <a:rPr lang="en-US" dirty="0"/>
              <a:t>Noise Processes</a:t>
            </a:r>
          </a:p>
          <a:p>
            <a:r>
              <a:rPr lang="en-US" dirty="0"/>
              <a:t>The detector is modelled at the individual pixel level</a:t>
            </a:r>
          </a:p>
          <a:p>
            <a:pPr lvl="1"/>
            <a:r>
              <a:rPr lang="en-US" dirty="0"/>
              <a:t>Modelling of pixel level defects</a:t>
            </a:r>
          </a:p>
          <a:p>
            <a:pPr lvl="1"/>
            <a:r>
              <a:rPr lang="en-US" dirty="0"/>
              <a:t>Explicit definition and execution of read-out sequences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19911B-BBB3-484C-9CE8-0CA42D978F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0037ED8-2703-4C17-8723-D05CA0D1E129}" type="datetime1">
              <a:rPr lang="en-US" smtClean="0">
                <a:solidFill>
                  <a:prstClr val="white"/>
                </a:solidFill>
              </a:rPr>
              <a:t>2022-09-19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AFDDBF-DE9F-425B-993E-A8292C2561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92B012-37EA-4E99-859E-C516EEA9F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B7F170-1334-794B-80B1-1329410A83E4}" type="slidenum">
              <a:rPr lang="en-US" smtClean="0">
                <a:solidFill>
                  <a:prstClr val="white"/>
                </a:solidFill>
              </a:rPr>
              <a:pPr>
                <a:defRPr/>
              </a:pPr>
              <a:t>2</a:t>
            </a:fld>
            <a:endParaRPr lang="en-US">
              <a:solidFill>
                <a:prstClr val="white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A07882F-E3EB-4C82-B4E9-17BB87F6E76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0300" y="987768"/>
            <a:ext cx="8731700" cy="447827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56D6154-3450-44D9-9A2C-8F9381A787FC}"/>
              </a:ext>
            </a:extLst>
          </p:cNvPr>
          <p:cNvSpPr/>
          <p:nvPr/>
        </p:nvSpPr>
        <p:spPr>
          <a:xfrm>
            <a:off x="7342095" y="5085724"/>
            <a:ext cx="3173506" cy="365125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701219B-B722-44C6-BD9B-D4582FB6F156}"/>
              </a:ext>
            </a:extLst>
          </p:cNvPr>
          <p:cNvSpPr txBox="1"/>
          <p:nvPr/>
        </p:nvSpPr>
        <p:spPr>
          <a:xfrm>
            <a:off x="7135023" y="5731732"/>
            <a:ext cx="35876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Currently implemented in temporary </a:t>
            </a:r>
            <a:r>
              <a:rPr lang="en-US" sz="1200" dirty="0" err="1"/>
              <a:t>Rough_Driver.m</a:t>
            </a:r>
            <a:endParaRPr lang="en-US" sz="1200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86986C4-C951-470B-AD07-7F922CE9E3BE}"/>
              </a:ext>
            </a:extLst>
          </p:cNvPr>
          <p:cNvCxnSpPr>
            <a:cxnSpLocks/>
            <a:stCxn id="7" idx="2"/>
            <a:endCxn id="12" idx="0"/>
          </p:cNvCxnSpPr>
          <p:nvPr/>
        </p:nvCxnSpPr>
        <p:spPr>
          <a:xfrm>
            <a:off x="8928848" y="5450849"/>
            <a:ext cx="0" cy="28088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58299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980C5-41C8-4DBB-853B-4E4FBDE5B9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Overview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8F6B28-5AB6-424C-862E-C3542181BA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A6B890B-A010-410F-A62D-82F91B3004B4}" type="datetime1">
              <a:rPr lang="en-US" smtClean="0">
                <a:solidFill>
                  <a:prstClr val="white"/>
                </a:solidFill>
              </a:rPr>
              <a:t>2022-09-19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B25FB3-CD86-4FFA-94C1-82214D0E06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6EC4B0-586B-49B6-8A02-42D97AF845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B7F170-1334-794B-80B1-1329410A83E4}" type="slidenum">
              <a:rPr lang="en-US" smtClean="0">
                <a:solidFill>
                  <a:prstClr val="white"/>
                </a:solidFill>
              </a:rPr>
              <a:pPr>
                <a:defRPr/>
              </a:pPr>
              <a:t>3</a:t>
            </a:fld>
            <a:endParaRPr lang="en-US">
              <a:solidFill>
                <a:prstClr val="white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26C2F2B-2A5B-4DE4-83E8-98ED6458A1F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90" y="968020"/>
            <a:ext cx="3974160" cy="5295196"/>
          </a:xfrm>
          <a:prstGeom prst="rect">
            <a:avLst/>
          </a:prstGeom>
        </p:spPr>
      </p:pic>
      <p:graphicFrame>
        <p:nvGraphicFramePr>
          <p:cNvPr id="11" name="Table 11">
            <a:extLst>
              <a:ext uri="{FF2B5EF4-FFF2-40B4-BE49-F238E27FC236}">
                <a16:creationId xmlns:a16="http://schemas.microsoft.com/office/drawing/2014/main" id="{9010A8C6-9822-4AC7-83C1-7120C32A0E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1371347"/>
              </p:ext>
            </p:extLst>
          </p:nvPr>
        </p:nvGraphicFramePr>
        <p:xfrm>
          <a:off x="4813160" y="968020"/>
          <a:ext cx="7144379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9913">
                  <a:extLst>
                    <a:ext uri="{9D8B030D-6E8A-4147-A177-3AD203B41FA5}">
                      <a16:colId xmlns:a16="http://schemas.microsoft.com/office/drawing/2014/main" val="1808890680"/>
                    </a:ext>
                  </a:extLst>
                </a:gridCol>
                <a:gridCol w="1718268">
                  <a:extLst>
                    <a:ext uri="{9D8B030D-6E8A-4147-A177-3AD203B41FA5}">
                      <a16:colId xmlns:a16="http://schemas.microsoft.com/office/drawing/2014/main" val="3157936900"/>
                    </a:ext>
                  </a:extLst>
                </a:gridCol>
                <a:gridCol w="2441749">
                  <a:extLst>
                    <a:ext uri="{9D8B030D-6E8A-4147-A177-3AD203B41FA5}">
                      <a16:colId xmlns:a16="http://schemas.microsoft.com/office/drawing/2014/main" val="2486411215"/>
                    </a:ext>
                  </a:extLst>
                </a:gridCol>
                <a:gridCol w="924449">
                  <a:extLst>
                    <a:ext uri="{9D8B030D-6E8A-4147-A177-3AD203B41FA5}">
                      <a16:colId xmlns:a16="http://schemas.microsoft.com/office/drawing/2014/main" val="139444077"/>
                    </a:ext>
                  </a:extLst>
                </a:gridCol>
              </a:tblGrid>
              <a:tr h="153294">
                <a:tc>
                  <a:txBody>
                    <a:bodyPr/>
                    <a:lstStyle/>
                    <a:p>
                      <a:r>
                        <a:rPr lang="en-US" sz="1400" dirty="0"/>
                        <a:t>Process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Notes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Reference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9955652"/>
                  </a:ext>
                </a:extLst>
              </a:tr>
              <a:tr h="214192">
                <a:tc>
                  <a:txBody>
                    <a:bodyPr/>
                    <a:lstStyle/>
                    <a:p>
                      <a:r>
                        <a:rPr lang="en-US" sz="1400" dirty="0"/>
                        <a:t>Incoming Photons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Poisson Distribution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Shot Noise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7718205"/>
                  </a:ext>
                </a:extLst>
              </a:tr>
              <a:tr h="214192">
                <a:tc>
                  <a:txBody>
                    <a:bodyPr/>
                    <a:lstStyle/>
                    <a:p>
                      <a:r>
                        <a:rPr lang="en-US" sz="1400" dirty="0"/>
                        <a:t>Photon Interaction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Binomial Distribution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Interacting Quantum Efficiency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2014452"/>
                  </a:ext>
                </a:extLst>
              </a:tr>
              <a:tr h="214192">
                <a:tc>
                  <a:txBody>
                    <a:bodyPr/>
                    <a:lstStyle/>
                    <a:p>
                      <a:r>
                        <a:rPr lang="en-US" sz="1400" dirty="0"/>
                        <a:t>Quantum Yield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Binomial Distribution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Fano Noise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[1]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9967565"/>
                  </a:ext>
                </a:extLst>
              </a:tr>
              <a:tr h="214192">
                <a:tc>
                  <a:txBody>
                    <a:bodyPr/>
                    <a:lstStyle/>
                    <a:p>
                      <a:r>
                        <a:rPr lang="en-US" sz="1400" dirty="0"/>
                        <a:t>Dark Current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Poisson Distribution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6423685"/>
                  </a:ext>
                </a:extLst>
              </a:tr>
              <a:tr h="214192">
                <a:tc>
                  <a:txBody>
                    <a:bodyPr/>
                    <a:lstStyle/>
                    <a:p>
                      <a:r>
                        <a:rPr lang="en-US" sz="1400" dirty="0"/>
                        <a:t>CIC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Poisson Distribution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8559095"/>
                  </a:ext>
                </a:extLst>
              </a:tr>
              <a:tr h="153294">
                <a:tc>
                  <a:txBody>
                    <a:bodyPr/>
                    <a:lstStyle/>
                    <a:p>
                      <a:r>
                        <a:rPr lang="en-US" sz="1400" dirty="0"/>
                        <a:t>Charge Transfer Efficiency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Binomial Distribution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066094"/>
                  </a:ext>
                </a:extLst>
              </a:tr>
              <a:tr h="153294">
                <a:tc>
                  <a:txBody>
                    <a:bodyPr/>
                    <a:lstStyle/>
                    <a:p>
                      <a:r>
                        <a:rPr lang="en-US" sz="1400" dirty="0"/>
                        <a:t>Electron Multiplication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Binomial Distribution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Captures ENF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[2]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3929597"/>
                  </a:ext>
                </a:extLst>
              </a:tr>
              <a:tr h="214192">
                <a:tc>
                  <a:txBody>
                    <a:bodyPr/>
                    <a:lstStyle/>
                    <a:p>
                      <a:r>
                        <a:rPr lang="en-US" sz="1400" dirty="0"/>
                        <a:t>Read Noise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Normal Distribution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3809757"/>
                  </a:ext>
                </a:extLst>
              </a:tr>
            </a:tbl>
          </a:graphicData>
        </a:graphic>
      </p:graphicFrame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3572F49-AF5D-4DCE-9106-AAA89C00E6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3160" y="3872082"/>
            <a:ext cx="7260308" cy="2416537"/>
          </a:xfrm>
        </p:spPr>
        <p:txBody>
          <a:bodyPr/>
          <a:lstStyle/>
          <a:p>
            <a:r>
              <a:rPr lang="en-US" dirty="0"/>
              <a:t>Priorities with this initial version is to capture major processes and dominant noise sources within the EMCCD detector</a:t>
            </a:r>
          </a:p>
          <a:p>
            <a:pPr lvl="1"/>
            <a:r>
              <a:rPr lang="en-US" dirty="0"/>
              <a:t>Supply a base to further grow fidelity and feature-set</a:t>
            </a:r>
          </a:p>
        </p:txBody>
      </p:sp>
    </p:spTree>
    <p:extLst>
      <p:ext uri="{BB962C8B-B14F-4D97-AF65-F5344CB8AC3E}">
        <p14:creationId xmlns:p14="http://schemas.microsoft.com/office/powerpoint/2010/main" val="35183016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E0ECBE-6DFC-4F7D-BD1A-1245EEE7B0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Pixel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60D5CB-B5C5-4AE0-8835-983A4A91FA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889" y="993424"/>
            <a:ext cx="5983111" cy="5295196"/>
          </a:xfrm>
        </p:spPr>
        <p:txBody>
          <a:bodyPr/>
          <a:lstStyle/>
          <a:p>
            <a:r>
              <a:rPr lang="en-US" dirty="0"/>
              <a:t>Lowest level representation is the Pixel class</a:t>
            </a:r>
          </a:p>
          <a:p>
            <a:r>
              <a:rPr lang="en-US" dirty="0"/>
              <a:t>Used to store information regarding pixel state and properties</a:t>
            </a:r>
          </a:p>
          <a:p>
            <a:r>
              <a:rPr lang="en-US" dirty="0"/>
              <a:t>By setting different properties, different pixel functions can be modelled (image section, transfer section, serial pixel,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727538-334D-410E-8041-472278EDF4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59D5A64-EFDC-4C7D-B168-C1FFFFA4D6FD}" type="datetime1">
              <a:rPr lang="en-US" smtClean="0">
                <a:solidFill>
                  <a:prstClr val="white"/>
                </a:solidFill>
              </a:rPr>
              <a:t>2022-09-19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8AE0AB-250A-4A6E-8608-D85DD82966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D3A8DD-5AFE-4561-9703-9CE30116D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B7F170-1334-794B-80B1-1329410A83E4}" type="slidenum">
              <a:rPr lang="en-US" smtClean="0">
                <a:solidFill>
                  <a:prstClr val="white"/>
                </a:solidFill>
              </a:rPr>
              <a:pPr>
                <a:defRPr/>
              </a:pPr>
              <a:t>4</a:t>
            </a:fld>
            <a:endParaRPr lang="en-US">
              <a:solidFill>
                <a:prstClr val="white"/>
              </a:solidFill>
            </a:endParaRP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AD91B785-2982-415B-8B19-B8CFF6537E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5861329"/>
              </p:ext>
            </p:extLst>
          </p:nvPr>
        </p:nvGraphicFramePr>
        <p:xfrm>
          <a:off x="6095999" y="993424"/>
          <a:ext cx="5983112" cy="402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74260">
                  <a:extLst>
                    <a:ext uri="{9D8B030D-6E8A-4147-A177-3AD203B41FA5}">
                      <a16:colId xmlns:a16="http://schemas.microsoft.com/office/drawing/2014/main" val="3372216782"/>
                    </a:ext>
                  </a:extLst>
                </a:gridCol>
                <a:gridCol w="3508852">
                  <a:extLst>
                    <a:ext uri="{9D8B030D-6E8A-4147-A177-3AD203B41FA5}">
                      <a16:colId xmlns:a16="http://schemas.microsoft.com/office/drawing/2014/main" val="3143892727"/>
                    </a:ext>
                  </a:extLst>
                </a:gridCol>
              </a:tblGrid>
              <a:tr h="176711">
                <a:tc>
                  <a:txBody>
                    <a:bodyPr/>
                    <a:lstStyle/>
                    <a:p>
                      <a:r>
                        <a:rPr lang="en-US" sz="1400" dirty="0"/>
                        <a:t>Property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7159039"/>
                  </a:ext>
                </a:extLst>
              </a:tr>
              <a:tr h="300408">
                <a:tc>
                  <a:txBody>
                    <a:bodyPr/>
                    <a:lstStyle/>
                    <a:p>
                      <a:r>
                        <a:rPr lang="en-US" sz="1400" dirty="0"/>
                        <a:t>Interacting Quantum Efficiency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Determines the number of incident photons that generate an e-h pair (0 – 1)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7864843"/>
                  </a:ext>
                </a:extLst>
              </a:tr>
              <a:tr h="300408">
                <a:tc>
                  <a:txBody>
                    <a:bodyPr/>
                    <a:lstStyle/>
                    <a:p>
                      <a:r>
                        <a:rPr lang="en-US" sz="1400" dirty="0"/>
                        <a:t>Quantum Yield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Determines the probability of an interacting photon producing a second e-h pair (≥ 1)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7940168"/>
                  </a:ext>
                </a:extLst>
              </a:tr>
              <a:tr h="300408">
                <a:tc>
                  <a:txBody>
                    <a:bodyPr/>
                    <a:lstStyle/>
                    <a:p>
                      <a:r>
                        <a:rPr lang="en-US" sz="1400" dirty="0"/>
                        <a:t>Full Well Capacity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Sets the signal level at which a pixel will start to bloom (e</a:t>
                      </a:r>
                      <a:r>
                        <a:rPr lang="en-US" sz="1400" baseline="30000" dirty="0"/>
                        <a:t>-</a:t>
                      </a:r>
                      <a:r>
                        <a:rPr lang="en-US" sz="1400" baseline="0" dirty="0"/>
                        <a:t>)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0362609"/>
                  </a:ext>
                </a:extLst>
              </a:tr>
              <a:tr h="300408">
                <a:tc>
                  <a:txBody>
                    <a:bodyPr/>
                    <a:lstStyle/>
                    <a:p>
                      <a:r>
                        <a:rPr lang="en-US" sz="1400" dirty="0"/>
                        <a:t>Charge Transfer Efficiency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Determines the amount of charge transferred (0 – 1)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3189346"/>
                  </a:ext>
                </a:extLst>
              </a:tr>
              <a:tr h="176711">
                <a:tc>
                  <a:txBody>
                    <a:bodyPr/>
                    <a:lstStyle/>
                    <a:p>
                      <a:r>
                        <a:rPr lang="en-US" sz="1400" dirty="0"/>
                        <a:t>Dark Current 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Dark current generation rate (e</a:t>
                      </a:r>
                      <a:r>
                        <a:rPr lang="en-US" sz="1400" baseline="30000" dirty="0"/>
                        <a:t>-</a:t>
                      </a:r>
                      <a:r>
                        <a:rPr lang="en-US" sz="1400" baseline="0" dirty="0"/>
                        <a:t> s</a:t>
                      </a:r>
                      <a:r>
                        <a:rPr lang="en-US" sz="1400" baseline="30000" dirty="0"/>
                        <a:t>-1</a:t>
                      </a:r>
                      <a:r>
                        <a:rPr lang="en-US" sz="1400" baseline="0" dirty="0"/>
                        <a:t>)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814574"/>
                  </a:ext>
                </a:extLst>
              </a:tr>
              <a:tr h="300408">
                <a:tc>
                  <a:txBody>
                    <a:bodyPr/>
                    <a:lstStyle/>
                    <a:p>
                      <a:r>
                        <a:rPr lang="en-US" sz="1400" dirty="0"/>
                        <a:t>Clock – Induced – Charge 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Mean CIC rate, </a:t>
                      </a:r>
                      <a:r>
                        <a:rPr lang="en-US" sz="1400" b="1" dirty="0"/>
                        <a:t>defined per transfer </a:t>
                      </a:r>
                      <a:r>
                        <a:rPr lang="en-US" sz="1400" dirty="0"/>
                        <a:t>(e</a:t>
                      </a:r>
                      <a:r>
                        <a:rPr lang="en-US" sz="1400" baseline="30000" dirty="0"/>
                        <a:t>-</a:t>
                      </a:r>
                      <a:r>
                        <a:rPr lang="en-US" sz="1400" baseline="0" dirty="0"/>
                        <a:t> transfer</a:t>
                      </a:r>
                      <a:r>
                        <a:rPr lang="en-US" sz="1400" baseline="30000" dirty="0"/>
                        <a:t>-1</a:t>
                      </a:r>
                      <a:r>
                        <a:rPr lang="en-US" sz="1400" baseline="0" dirty="0"/>
                        <a:t>)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845958"/>
                  </a:ext>
                </a:extLst>
              </a:tr>
              <a:tr h="300408">
                <a:tc>
                  <a:txBody>
                    <a:bodyPr/>
                    <a:lstStyle/>
                    <a:p>
                      <a:r>
                        <a:rPr lang="en-US" sz="1400" dirty="0"/>
                        <a:t>Multiplication Probability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Probability of electron multiplication per electron within the pixel (0 - 1)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9024466"/>
                  </a:ext>
                </a:extLst>
              </a:tr>
              <a:tr h="176711">
                <a:tc>
                  <a:txBody>
                    <a:bodyPr/>
                    <a:lstStyle/>
                    <a:p>
                      <a:r>
                        <a:rPr lang="en-US" sz="1400" dirty="0"/>
                        <a:t>Length / Width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Pixel dimensions (µm)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00008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727875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2D6F7-1BD7-46BA-8FA6-FC199B31B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Detector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6F75E7-8D0A-4B9A-8043-309C931157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889" y="993424"/>
            <a:ext cx="5983111" cy="5295196"/>
          </a:xfrm>
        </p:spPr>
        <p:txBody>
          <a:bodyPr/>
          <a:lstStyle/>
          <a:p>
            <a:r>
              <a:rPr lang="en-US" dirty="0"/>
              <a:t>Contains pixel arrays representing the parallel and serial sections</a:t>
            </a:r>
          </a:p>
          <a:p>
            <a:r>
              <a:rPr lang="en-US" dirty="0"/>
              <a:t>Coordinates transfer of charge between pixels</a:t>
            </a:r>
          </a:p>
          <a:p>
            <a:r>
              <a:rPr lang="en-US" dirty="0"/>
              <a:t>Allows for setting pixel level properties within the array to simulate non-uniformities and defects</a:t>
            </a:r>
          </a:p>
          <a:p>
            <a:pPr lvl="1"/>
            <a:r>
              <a:rPr lang="en-US" dirty="0"/>
              <a:t>Properties can be set independently between the parallel and serial sections</a:t>
            </a:r>
          </a:p>
          <a:p>
            <a:r>
              <a:rPr lang="en-US" dirty="0"/>
              <a:t>Supports using the standard or EM readout of the detector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93FEE9-60D1-4E5B-BC63-1E243141E7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59D5A64-EFDC-4C7D-B168-C1FFFFA4D6FD}" type="datetime1">
              <a:rPr lang="en-US" smtClean="0">
                <a:solidFill>
                  <a:prstClr val="white"/>
                </a:solidFill>
              </a:rPr>
              <a:t>2022-09-19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024BA8-C620-457B-9985-0424C9A70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C5E1E1-53CE-4F17-9D1F-316B46825D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B7F170-1334-794B-80B1-1329410A83E4}" type="slidenum">
              <a:rPr lang="en-US" smtClean="0">
                <a:solidFill>
                  <a:prstClr val="white"/>
                </a:solidFill>
              </a:rPr>
              <a:pPr>
                <a:defRPr/>
              </a:pPr>
              <a:t>5</a:t>
            </a:fld>
            <a:endParaRPr lang="en-US">
              <a:solidFill>
                <a:prstClr val="white"/>
              </a:solidFill>
            </a:endParaRPr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46179290-25AC-487F-B417-5A258EB690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6249346"/>
              </p:ext>
            </p:extLst>
          </p:nvPr>
        </p:nvGraphicFramePr>
        <p:xfrm>
          <a:off x="6096001" y="993424"/>
          <a:ext cx="5983110" cy="4754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14953">
                  <a:extLst>
                    <a:ext uri="{9D8B030D-6E8A-4147-A177-3AD203B41FA5}">
                      <a16:colId xmlns:a16="http://schemas.microsoft.com/office/drawing/2014/main" val="1704741549"/>
                    </a:ext>
                  </a:extLst>
                </a:gridCol>
                <a:gridCol w="3568157">
                  <a:extLst>
                    <a:ext uri="{9D8B030D-6E8A-4147-A177-3AD203B41FA5}">
                      <a16:colId xmlns:a16="http://schemas.microsoft.com/office/drawing/2014/main" val="248024505"/>
                    </a:ext>
                  </a:extLst>
                </a:gridCol>
              </a:tblGrid>
              <a:tr h="204906">
                <a:tc>
                  <a:txBody>
                    <a:bodyPr/>
                    <a:lstStyle/>
                    <a:p>
                      <a:r>
                        <a:rPr lang="en-US" sz="1400" dirty="0"/>
                        <a:t>Property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8524228"/>
                  </a:ext>
                </a:extLst>
              </a:tr>
              <a:tr h="204906">
                <a:tc>
                  <a:txBody>
                    <a:bodyPr/>
                    <a:lstStyle/>
                    <a:p>
                      <a:r>
                        <a:rPr lang="en-US" sz="1400" dirty="0"/>
                        <a:t>Parallel Section Length / Width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Size of the parallel section (Pixels)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4246394"/>
                  </a:ext>
                </a:extLst>
              </a:tr>
              <a:tr h="204906">
                <a:tc>
                  <a:txBody>
                    <a:bodyPr/>
                    <a:lstStyle/>
                    <a:p>
                      <a:r>
                        <a:rPr lang="en-US" sz="1400" dirty="0"/>
                        <a:t>Serial Register </a:t>
                      </a:r>
                      <a:r>
                        <a:rPr lang="en-US" sz="1400" dirty="0" err="1"/>
                        <a:t>Overscan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Number of </a:t>
                      </a:r>
                      <a:r>
                        <a:rPr lang="en-US" sz="1400" dirty="0" err="1"/>
                        <a:t>overscan</a:t>
                      </a:r>
                      <a:r>
                        <a:rPr lang="en-US" sz="1400" dirty="0"/>
                        <a:t> elements in the serial section before the standard readout (Pixels)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3749800"/>
                  </a:ext>
                </a:extLst>
              </a:tr>
              <a:tr h="204906">
                <a:tc>
                  <a:txBody>
                    <a:bodyPr/>
                    <a:lstStyle/>
                    <a:p>
                      <a:r>
                        <a:rPr lang="en-US" sz="1400" dirty="0"/>
                        <a:t>Serial Additional Elements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Number of elements in the serial register between the image section and EM elements (Pixels)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8299462"/>
                  </a:ext>
                </a:extLst>
              </a:tr>
              <a:tr h="204906">
                <a:tc>
                  <a:txBody>
                    <a:bodyPr/>
                    <a:lstStyle/>
                    <a:p>
                      <a:r>
                        <a:rPr lang="en-US" sz="1400" dirty="0"/>
                        <a:t>Serial Multiplying Elements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Number of electron – multiplying elements in the serial register (Pixels)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8723241"/>
                  </a:ext>
                </a:extLst>
              </a:tr>
              <a:tr h="204906">
                <a:tc>
                  <a:txBody>
                    <a:bodyPr/>
                    <a:lstStyle/>
                    <a:p>
                      <a:r>
                        <a:rPr lang="en-US" sz="1400" dirty="0"/>
                        <a:t>Operating Mode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Controls operating through the standard or EM read-out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0175569"/>
                  </a:ext>
                </a:extLst>
              </a:tr>
              <a:tr h="204906">
                <a:tc>
                  <a:txBody>
                    <a:bodyPr/>
                    <a:lstStyle/>
                    <a:p>
                      <a:r>
                        <a:rPr lang="en-US" sz="1400" dirty="0"/>
                        <a:t>Read Noise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RMS read-out noise for the read-out amplifier (e</a:t>
                      </a:r>
                      <a:r>
                        <a:rPr lang="en-US" sz="1400" baseline="30000" dirty="0"/>
                        <a:t>-</a:t>
                      </a:r>
                      <a:r>
                        <a:rPr lang="en-US" sz="1400" baseline="0" dirty="0"/>
                        <a:t>)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0609646"/>
                  </a:ext>
                </a:extLst>
              </a:tr>
              <a:tr h="204906">
                <a:tc>
                  <a:txBody>
                    <a:bodyPr/>
                    <a:lstStyle/>
                    <a:p>
                      <a:r>
                        <a:rPr lang="en-US" sz="1400" dirty="0"/>
                        <a:t>Read Bias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Bias applied to the read-out (e</a:t>
                      </a:r>
                      <a:r>
                        <a:rPr lang="en-US" sz="1400" baseline="30000" dirty="0"/>
                        <a:t>-</a:t>
                      </a:r>
                      <a:r>
                        <a:rPr lang="en-US" sz="1400" baseline="0" dirty="0"/>
                        <a:t>)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7273081"/>
                  </a:ext>
                </a:extLst>
              </a:tr>
              <a:tr h="204906">
                <a:tc>
                  <a:txBody>
                    <a:bodyPr/>
                    <a:lstStyle/>
                    <a:p>
                      <a:r>
                        <a:rPr lang="en-US" sz="1400" dirty="0"/>
                        <a:t>Vertical Frequency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The frequency at which parallel transfers occur (Hz)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3584507"/>
                  </a:ext>
                </a:extLst>
              </a:tr>
              <a:tr h="204906">
                <a:tc>
                  <a:txBody>
                    <a:bodyPr/>
                    <a:lstStyle/>
                    <a:p>
                      <a:r>
                        <a:rPr lang="en-US" sz="1400" dirty="0"/>
                        <a:t>Horizontal Frequency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The frequency at which serial transfers occur (Hz)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84386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713037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C74614-417F-4C65-9E61-131A4C2F5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Charge Generation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D15311-7C7E-49E6-9E6F-04601AB3F1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889" y="993424"/>
            <a:ext cx="11960579" cy="4501941"/>
          </a:xfrm>
        </p:spPr>
        <p:txBody>
          <a:bodyPr>
            <a:normAutofit fontScale="85000" lnSpcReduction="20000"/>
          </a:bodyPr>
          <a:lstStyle/>
          <a:p>
            <a:r>
              <a:rPr lang="en-US" b="1" dirty="0"/>
              <a:t>Incoming Photons</a:t>
            </a:r>
          </a:p>
          <a:p>
            <a:pPr lvl="1"/>
            <a:r>
              <a:rPr lang="en-US" dirty="0"/>
              <a:t>Implemented as map of incoming mean photon incidence rate over the parallel section of the array</a:t>
            </a:r>
          </a:p>
          <a:p>
            <a:pPr lvl="2"/>
            <a:r>
              <a:rPr lang="en-US" dirty="0"/>
              <a:t>Specified in mean photons per seconds</a:t>
            </a:r>
          </a:p>
          <a:p>
            <a:pPr lvl="1"/>
            <a:r>
              <a:rPr lang="en-US" dirty="0"/>
              <a:t>Charge is generated for all steps of the process for which a finite time interval is defined</a:t>
            </a:r>
          </a:p>
          <a:p>
            <a:pPr lvl="2"/>
            <a:r>
              <a:rPr lang="en-US" dirty="0"/>
              <a:t>Includes integration times and during vertical and parallel transfers</a:t>
            </a:r>
          </a:p>
          <a:p>
            <a:pPr lvl="1"/>
            <a:r>
              <a:rPr lang="en-US" dirty="0"/>
              <a:t>The number of photons incident on a pixel over a time interval is determined by multiplying the mean photon incidence rate by the time interval, then using this mean number of incident photons to feed a Poisson random number generator to simulate shot noise</a:t>
            </a:r>
          </a:p>
          <a:p>
            <a:pPr lvl="1"/>
            <a:r>
              <a:rPr lang="en-US" dirty="0"/>
              <a:t>The number of interacting photons is then determined by the interacting quantum efficiency</a:t>
            </a:r>
          </a:p>
          <a:p>
            <a:pPr lvl="2"/>
            <a:r>
              <a:rPr lang="en-US" dirty="0"/>
              <a:t>A binomial distribution is used, where each interacting photon is a “trial”, and the probability of successfully interacting with the pixel is set by the interacting quantum efficiency.</a:t>
            </a:r>
          </a:p>
          <a:p>
            <a:pPr lvl="1"/>
            <a:r>
              <a:rPr lang="en-US" b="1" dirty="0"/>
              <a:t>Fano noise</a:t>
            </a:r>
            <a:r>
              <a:rPr lang="en-US" dirty="0"/>
              <a:t> is simulated through allowing the interacting photons to generate multiple electron-hole pairs within the pixel</a:t>
            </a:r>
          </a:p>
          <a:p>
            <a:pPr lvl="2"/>
            <a:r>
              <a:rPr lang="en-US" dirty="0"/>
              <a:t>Implemented model in [1]. Probability of an additional e-h pair being generated is given by the quantum yield – 1</a:t>
            </a:r>
          </a:p>
          <a:p>
            <a:pPr lvl="2"/>
            <a:r>
              <a:rPr lang="en-US" dirty="0"/>
              <a:t>Modelled as a Bernoulli process where the number of additional e-h pairs generated is determined by a binomial distribution</a:t>
            </a:r>
          </a:p>
          <a:p>
            <a:pPr lvl="3"/>
            <a:r>
              <a:rPr lang="en-US" dirty="0"/>
              <a:t>Each interacting photon is a “trial,” and the probability of success of that trial is given by the probability of generating an additional e-h pair</a:t>
            </a:r>
          </a:p>
          <a:p>
            <a:r>
              <a:rPr lang="en-US" b="1" dirty="0"/>
              <a:t>Dark Current</a:t>
            </a:r>
          </a:p>
          <a:p>
            <a:pPr lvl="1"/>
            <a:r>
              <a:rPr lang="en-US" dirty="0"/>
              <a:t>The mean dark current generation rate, along with the time interval, are used to inform a Poisson distribution to generate dark current over each interval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FF9E05-81DE-4716-824B-B0460438C8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E1D4E75-D62E-4B9D-AAEC-7A72052FEDD5}" type="datetime1">
              <a:rPr lang="en-US" smtClean="0">
                <a:solidFill>
                  <a:prstClr val="white"/>
                </a:solidFill>
              </a:rPr>
              <a:t>2022-09-19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6DE5E4-B5A1-4245-AE3F-20950D376C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99ADFC-2541-4C1E-867D-AB6665EE7F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B7F170-1334-794B-80B1-1329410A83E4}" type="slidenum">
              <a:rPr lang="en-US" smtClean="0">
                <a:solidFill>
                  <a:prstClr val="white"/>
                </a:solidFill>
              </a:rPr>
              <a:pPr>
                <a:defRPr/>
              </a:pPr>
              <a:t>6</a:t>
            </a:fld>
            <a:endParaRPr lang="en-US">
              <a:solidFill>
                <a:prstClr val="white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1412577-3BE5-43EA-900C-98E0CBB9B5D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3343" y="5495365"/>
            <a:ext cx="9539670" cy="793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8922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D67FA8-7DDA-4249-9E85-3A66B19869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Charge Collection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C58418-7932-42BE-A8B6-DF903FA1E2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Model currently assumes high performance for charge collection parameters</a:t>
            </a:r>
          </a:p>
          <a:p>
            <a:pPr lvl="1"/>
            <a:r>
              <a:rPr lang="en-US" dirty="0"/>
              <a:t>Charge generated within a pixel remains within that pixel</a:t>
            </a:r>
          </a:p>
          <a:p>
            <a:r>
              <a:rPr lang="en-US" dirty="0"/>
              <a:t>Exceedance of full well capacity can be checked through query of bloom status of each pixel</a:t>
            </a:r>
          </a:p>
          <a:p>
            <a:pPr lvl="1"/>
            <a:r>
              <a:rPr lang="en-US" dirty="0"/>
              <a:t>Charge blooming is not modelled</a:t>
            </a:r>
          </a:p>
          <a:p>
            <a:pPr lvl="1"/>
            <a:r>
              <a:rPr lang="en-US" dirty="0"/>
              <a:t>Can check which pixels have exceeded the provided full well capacity, but no charge spreading functionality is implemented to model the process of blooming</a:t>
            </a:r>
          </a:p>
          <a:p>
            <a:r>
              <a:rPr lang="en-US" dirty="0"/>
              <a:t>Charge diffusion is not modelled</a:t>
            </a:r>
          </a:p>
          <a:p>
            <a:r>
              <a:rPr lang="en-US" dirty="0"/>
              <a:t>On-detector fixed pattern noise is not explicitly modelled</a:t>
            </a:r>
          </a:p>
          <a:p>
            <a:pPr lvl="1"/>
            <a:r>
              <a:rPr lang="en-US" dirty="0"/>
              <a:t>May be possible to approximate through setting patterns in the interacting quantum efficiency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9F3C3B-DC6B-4C57-A7AC-DDB23594F5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717A1F3-82B4-4910-A5F1-A727E4E4CA07}" type="datetime1">
              <a:rPr lang="en-US" smtClean="0">
                <a:solidFill>
                  <a:prstClr val="white"/>
                </a:solidFill>
              </a:rPr>
              <a:t>2022-09-19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A28657-6031-4CAA-99CC-9D4DF110D1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2AE36D-EE86-4566-BB2A-09020F212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B7F170-1334-794B-80B1-1329410A83E4}" type="slidenum">
              <a:rPr lang="en-US" smtClean="0">
                <a:solidFill>
                  <a:prstClr val="white"/>
                </a:solidFill>
              </a:rPr>
              <a:pPr>
                <a:defRPr/>
              </a:pPr>
              <a:t>7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48173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C8C31-1479-43B7-A48A-F74D145C3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Charge Transfer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97CD79-A50E-4B04-95BF-51F1F5BCB6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889" y="993424"/>
            <a:ext cx="12079111" cy="4231065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Coordinated by the Detector class</a:t>
            </a:r>
          </a:p>
          <a:p>
            <a:r>
              <a:rPr lang="en-US" dirty="0"/>
              <a:t>Charge can be transferred in the forward and reverse directions in the parallel and serial sections</a:t>
            </a:r>
          </a:p>
          <a:p>
            <a:r>
              <a:rPr lang="en-US" dirty="0"/>
              <a:t>Before each transfer, charge is generated in the parallel and serial section to best reflect the total signal levels</a:t>
            </a:r>
          </a:p>
          <a:p>
            <a:pPr lvl="1"/>
            <a:r>
              <a:rPr lang="en-US" dirty="0"/>
              <a:t>For a large number of consecutive serial transfers (as is common), charge generation in the parallel section can be deferred to occur all at once for computational efficiency</a:t>
            </a:r>
          </a:p>
          <a:p>
            <a:pPr lvl="2"/>
            <a:r>
              <a:rPr lang="en-US" dirty="0"/>
              <a:t>Recommended when not concerned with transient behavior of the detector</a:t>
            </a:r>
          </a:p>
          <a:p>
            <a:pPr lvl="1"/>
            <a:r>
              <a:rPr lang="en-US" dirty="0"/>
              <a:t>Based on timing given by vertical and horizontal frequencies</a:t>
            </a:r>
          </a:p>
          <a:p>
            <a:r>
              <a:rPr lang="en-US" dirty="0"/>
              <a:t>Amount of charge transferred is based on the ‘from’ pixel CTE.</a:t>
            </a:r>
          </a:p>
          <a:p>
            <a:pPr lvl="1"/>
            <a:r>
              <a:rPr lang="en-US" dirty="0"/>
              <a:t>Modelled using a binomial distribution, where each electron is a “trial,” and the probability of being successfully transferred is given by the CTE</a:t>
            </a:r>
          </a:p>
          <a:p>
            <a:pPr lvl="1"/>
            <a:r>
              <a:rPr lang="en-US" b="1" dirty="0"/>
              <a:t>CIC</a:t>
            </a:r>
            <a:r>
              <a:rPr lang="en-US" dirty="0"/>
              <a:t> is added to the out-going charge cloud during each transfer</a:t>
            </a:r>
          </a:p>
          <a:p>
            <a:r>
              <a:rPr lang="en-US" dirty="0"/>
              <a:t>Charge multiplication (for those pixels with multiplication set to a non-zero value) is applied upon transferring that charge into the pixel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5C1DAC-E53C-4838-A9DB-4788C5B351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2051E62-87FB-432A-9297-D620199F4C18}" type="datetime1">
              <a:rPr lang="en-US" smtClean="0">
                <a:solidFill>
                  <a:prstClr val="white"/>
                </a:solidFill>
              </a:rPr>
              <a:t>2022-09-19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0F00AB-220F-43BF-8EF5-F8712A6F3A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3479D0-1019-4621-842E-BB3084E843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B7F170-1334-794B-80B1-1329410A83E4}" type="slidenum">
              <a:rPr lang="en-US" smtClean="0">
                <a:solidFill>
                  <a:prstClr val="white"/>
                </a:solidFill>
              </a:rPr>
              <a:pPr>
                <a:defRPr/>
              </a:pPr>
              <a:t>8</a:t>
            </a:fld>
            <a:endParaRPr lang="en-US">
              <a:solidFill>
                <a:prstClr val="white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04A52C4-26FD-4436-90A1-C0BAED8904C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90867" y="5224489"/>
            <a:ext cx="9123153" cy="971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4285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F47E30-7B29-4446-871D-435CA452AD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Charge Multiplication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569858-AE5A-4D11-BCDC-7E311931DF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889" y="993423"/>
            <a:ext cx="11960579" cy="3471001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Based on description of electron multiplication process and statistics in Basden et al., 2003 [2].</a:t>
            </a:r>
          </a:p>
          <a:p>
            <a:r>
              <a:rPr lang="en-US" dirty="0"/>
              <a:t>When transferring charge into a pixel with a multiplication probability greater than 0, a binomial distribution is used to determine which electrons are multiplied using the multiplication probability as the probability of success</a:t>
            </a:r>
          </a:p>
          <a:p>
            <a:pPr lvl="1"/>
            <a:r>
              <a:rPr lang="en-US" dirty="0"/>
              <a:t>The multiplied electrons are then added to the charge cloud</a:t>
            </a:r>
          </a:p>
          <a:p>
            <a:pPr lvl="1"/>
            <a:r>
              <a:rPr lang="en-US" dirty="0"/>
              <a:t>Variability of multiplication captures the </a:t>
            </a:r>
            <a:r>
              <a:rPr lang="en-US" b="1" dirty="0"/>
              <a:t>Excess Noise Factor </a:t>
            </a:r>
            <a:r>
              <a:rPr lang="en-US" dirty="0"/>
              <a:t>(ENF)</a:t>
            </a:r>
          </a:p>
          <a:p>
            <a:r>
              <a:rPr lang="en-US" dirty="0"/>
              <a:t>Plot below shows simulation of electrons multiplied through multiplication elements</a:t>
            </a:r>
          </a:p>
          <a:p>
            <a:pPr lvl="1"/>
            <a:r>
              <a:rPr lang="en-US" dirty="0"/>
              <a:t>Shaded histograms represent simulation output</a:t>
            </a:r>
          </a:p>
          <a:p>
            <a:pPr lvl="1"/>
            <a:r>
              <a:rPr lang="en-US" dirty="0"/>
              <a:t>Solid line plots shows analytical expression provided for output probability in [2]</a:t>
            </a:r>
          </a:p>
          <a:p>
            <a:pPr lvl="1"/>
            <a:r>
              <a:rPr lang="en-US" dirty="0"/>
              <a:t>Red dashed lines show the simulation mean output</a:t>
            </a:r>
          </a:p>
          <a:p>
            <a:pPr lvl="1"/>
            <a:r>
              <a:rPr lang="en-US" dirty="0"/>
              <a:t>Black dashed lines show the calculated mean output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4ED5FD-6B57-4639-9DCE-98B374F790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59D5A64-EFDC-4C7D-B168-C1FFFFA4D6FD}" type="datetime1">
              <a:rPr lang="en-US" smtClean="0">
                <a:solidFill>
                  <a:prstClr val="white"/>
                </a:solidFill>
              </a:rPr>
              <a:t>2022-09-19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54CF24-904C-4532-9B51-6B085ADD53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A76A82-4EA8-412A-9010-4512221040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B7F170-1334-794B-80B1-1329410A83E4}" type="slidenum">
              <a:rPr lang="en-US" smtClean="0">
                <a:solidFill>
                  <a:prstClr val="white"/>
                </a:solidFill>
              </a:rPr>
              <a:pPr>
                <a:defRPr/>
              </a:pPr>
              <a:t>9</a:t>
            </a:fld>
            <a:endParaRPr lang="en-US">
              <a:solidFill>
                <a:prstClr val="white"/>
              </a:solidFill>
            </a:endParaRPr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F385B389-FA2E-449C-817B-F9CB448BDC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9866202"/>
              </p:ext>
            </p:extLst>
          </p:nvPr>
        </p:nvGraphicFramePr>
        <p:xfrm>
          <a:off x="7625307" y="4464424"/>
          <a:ext cx="4057301" cy="152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52949">
                  <a:extLst>
                    <a:ext uri="{9D8B030D-6E8A-4147-A177-3AD203B41FA5}">
                      <a16:colId xmlns:a16="http://schemas.microsoft.com/office/drawing/2014/main" val="3175667889"/>
                    </a:ext>
                  </a:extLst>
                </a:gridCol>
                <a:gridCol w="904352">
                  <a:extLst>
                    <a:ext uri="{9D8B030D-6E8A-4147-A177-3AD203B41FA5}">
                      <a16:colId xmlns:a16="http://schemas.microsoft.com/office/drawing/2014/main" val="2205674911"/>
                    </a:ext>
                  </a:extLst>
                </a:gridCol>
              </a:tblGrid>
              <a:tr h="221058">
                <a:tc>
                  <a:txBody>
                    <a:bodyPr/>
                    <a:lstStyle/>
                    <a:p>
                      <a:r>
                        <a:rPr lang="en-US" sz="1400" dirty="0"/>
                        <a:t>Property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1020964"/>
                  </a:ext>
                </a:extLst>
              </a:tr>
              <a:tr h="221058">
                <a:tc>
                  <a:txBody>
                    <a:bodyPr/>
                    <a:lstStyle/>
                    <a:p>
                      <a:r>
                        <a:rPr lang="en-US" sz="1400" dirty="0"/>
                        <a:t>Multiplication Probability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0.012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4143210"/>
                  </a:ext>
                </a:extLst>
              </a:tr>
              <a:tr h="221058">
                <a:tc>
                  <a:txBody>
                    <a:bodyPr/>
                    <a:lstStyle/>
                    <a:p>
                      <a:r>
                        <a:rPr lang="en-US" sz="1400" dirty="0"/>
                        <a:t>Number of Multiplication Elements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604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7379592"/>
                  </a:ext>
                </a:extLst>
              </a:tr>
              <a:tr h="221058">
                <a:tc>
                  <a:txBody>
                    <a:bodyPr/>
                    <a:lstStyle/>
                    <a:p>
                      <a:r>
                        <a:rPr lang="en-US" sz="1400" dirty="0"/>
                        <a:t>Calculated Mean Gain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1345.95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0679109"/>
                  </a:ext>
                </a:extLst>
              </a:tr>
              <a:tr h="221058">
                <a:tc>
                  <a:txBody>
                    <a:bodyPr/>
                    <a:lstStyle/>
                    <a:p>
                      <a:r>
                        <a:rPr lang="en-US" sz="1400" dirty="0"/>
                        <a:t>Number of Trials per Input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528055"/>
                  </a:ext>
                </a:extLst>
              </a:tr>
            </a:tbl>
          </a:graphicData>
        </a:graphic>
      </p:graphicFrame>
      <p:pic>
        <p:nvPicPr>
          <p:cNvPr id="11" name="Picture 10">
            <a:extLst>
              <a:ext uri="{FF2B5EF4-FFF2-40B4-BE49-F238E27FC236}">
                <a16:creationId xmlns:a16="http://schemas.microsoft.com/office/drawing/2014/main" id="{93BC3A95-5B61-42AF-A953-8FB720C633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06" y="4464424"/>
            <a:ext cx="7135141" cy="182419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7B98E32-81B1-4963-94C4-43D77F444825}"/>
              </a:ext>
            </a:extLst>
          </p:cNvPr>
          <p:cNvSpPr txBox="1"/>
          <p:nvPr/>
        </p:nvSpPr>
        <p:spPr>
          <a:xfrm>
            <a:off x="4038600" y="4703204"/>
            <a:ext cx="2169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Simulation adheres to ≲1% of predictions in [2]</a:t>
            </a:r>
          </a:p>
        </p:txBody>
      </p:sp>
    </p:spTree>
    <p:extLst>
      <p:ext uri="{BB962C8B-B14F-4D97-AF65-F5344CB8AC3E}">
        <p14:creationId xmlns:p14="http://schemas.microsoft.com/office/powerpoint/2010/main" val="2522812012"/>
      </p:ext>
    </p:extLst>
  </p:cSld>
  <p:clrMapOvr>
    <a:masterClrMapping/>
  </p:clrMapOvr>
</p:sld>
</file>

<file path=ppt/theme/theme1.xml><?xml version="1.0" encoding="utf-8"?>
<a:theme xmlns:a="http://schemas.openxmlformats.org/drawingml/2006/main" name="1_VTTheme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T Generic Space Template.potx" id="{28DF8AB3-C4C3-48B9-AB6D-61759F67A085}" vid="{D2456DD9-7AD2-44ED-B87B-E4CF7EA8DF7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VT Hume Generic Space Template</Template>
  <TotalTime>2730</TotalTime>
  <Words>1877</Words>
  <Application>Microsoft Office PowerPoint</Application>
  <PresentationFormat>Widescreen</PresentationFormat>
  <Paragraphs>297</Paragraphs>
  <Slides>19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1_VTTheme1</vt:lpstr>
      <vt:lpstr>(EM)CCD Simulator</vt:lpstr>
      <vt:lpstr>Model Overview</vt:lpstr>
      <vt:lpstr>Code Overview</vt:lpstr>
      <vt:lpstr>Pixel</vt:lpstr>
      <vt:lpstr>Detector</vt:lpstr>
      <vt:lpstr>Charge Generation</vt:lpstr>
      <vt:lpstr>Charge Collection</vt:lpstr>
      <vt:lpstr>Charge Transfer</vt:lpstr>
      <vt:lpstr>Charge Multiplication</vt:lpstr>
      <vt:lpstr>Charge Measurement</vt:lpstr>
      <vt:lpstr>Demonstration</vt:lpstr>
      <vt:lpstr>Demonstration</vt:lpstr>
      <vt:lpstr>Demonstration</vt:lpstr>
      <vt:lpstr>Demonstration</vt:lpstr>
      <vt:lpstr>Demonstration</vt:lpstr>
      <vt:lpstr>Assumptions &amp; Limitations</vt:lpstr>
      <vt:lpstr>Example Applications</vt:lpstr>
      <vt:lpstr>Summary &amp; Future Work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Jones, Nicholas</dc:creator>
  <cp:lastModifiedBy>Jones, Nicholas</cp:lastModifiedBy>
  <cp:revision>31</cp:revision>
  <dcterms:created xsi:type="dcterms:W3CDTF">2022-03-23T15:10:08Z</dcterms:created>
  <dcterms:modified xsi:type="dcterms:W3CDTF">2022-09-19T14:32:36Z</dcterms:modified>
</cp:coreProperties>
</file>